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9" r:id="rId1"/>
  </p:sldMasterIdLst>
  <p:notesMasterIdLst>
    <p:notesMasterId r:id="rId16"/>
  </p:notesMasterIdLst>
  <p:sldIdLst>
    <p:sldId id="256" r:id="rId2"/>
    <p:sldId id="272" r:id="rId3"/>
    <p:sldId id="278" r:id="rId4"/>
    <p:sldId id="279" r:id="rId5"/>
    <p:sldId id="280" r:id="rId6"/>
    <p:sldId id="275" r:id="rId7"/>
    <p:sldId id="281" r:id="rId8"/>
    <p:sldId id="282" r:id="rId9"/>
    <p:sldId id="283" r:id="rId10"/>
    <p:sldId id="284" r:id="rId11"/>
    <p:sldId id="285" r:id="rId12"/>
    <p:sldId id="287" r:id="rId13"/>
    <p:sldId id="286"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170" autoAdjust="0"/>
  </p:normalViewPr>
  <p:slideViewPr>
    <p:cSldViewPr snapToGrid="0">
      <p:cViewPr varScale="1">
        <p:scale>
          <a:sx n="79" d="100"/>
          <a:sy n="79" d="100"/>
        </p:scale>
        <p:origin x="1794" y="8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7161E6-7112-439E-8B5A-14471D9283B6}" type="datetimeFigureOut">
              <a:rPr lang="en-CA" smtClean="0"/>
              <a:t>18/02/2019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465208-D47B-4AC2-B5CA-AB96D5A6A091}" type="slidenum">
              <a:rPr lang="en-CA" smtClean="0"/>
              <a:t>‹#›</a:t>
            </a:fld>
            <a:endParaRPr lang="en-CA"/>
          </a:p>
        </p:txBody>
      </p:sp>
    </p:spTree>
    <p:extLst>
      <p:ext uri="{BB962C8B-B14F-4D97-AF65-F5344CB8AC3E}">
        <p14:creationId xmlns:p14="http://schemas.microsoft.com/office/powerpoint/2010/main" val="1880451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 </a:t>
            </a:r>
            <a:r>
              <a:rPr lang="en-CA" sz="1200" kern="1200" dirty="0" smtClean="0">
                <a:solidFill>
                  <a:schemeClr val="tx1"/>
                </a:solidFill>
                <a:effectLst/>
                <a:latin typeface="+mn-lt"/>
                <a:ea typeface="+mn-ea"/>
                <a:cs typeface="+mn-cs"/>
              </a:rPr>
              <a:t>While in Canada austerity is arguably less salient than it was in the years after the 2008 financial crisis, public spending remains a perennial concern among the public, media, and policy makers despite evidence that austerity is harmful to growth and disproportionately hurts the disadvantaged</a:t>
            </a:r>
            <a:endParaRPr lang="en-CA" dirty="0"/>
          </a:p>
        </p:txBody>
      </p:sp>
      <p:sp>
        <p:nvSpPr>
          <p:cNvPr id="4" name="Slide Number Placeholder 3"/>
          <p:cNvSpPr>
            <a:spLocks noGrp="1"/>
          </p:cNvSpPr>
          <p:nvPr>
            <p:ph type="sldNum" sz="quarter" idx="10"/>
          </p:nvPr>
        </p:nvSpPr>
        <p:spPr/>
        <p:txBody>
          <a:bodyPr/>
          <a:lstStyle/>
          <a:p>
            <a:fld id="{AA465208-D47B-4AC2-B5CA-AB96D5A6A091}" type="slidenum">
              <a:rPr lang="en-CA" smtClean="0"/>
              <a:t>2</a:t>
            </a:fld>
            <a:endParaRPr lang="en-CA"/>
          </a:p>
        </p:txBody>
      </p:sp>
    </p:spTree>
    <p:extLst>
      <p:ext uri="{BB962C8B-B14F-4D97-AF65-F5344CB8AC3E}">
        <p14:creationId xmlns:p14="http://schemas.microsoft.com/office/powerpoint/2010/main" val="15939574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smtClean="0"/>
              <a:t>A knowledge mobilization strategy should be developed to address the false assumptions, negative effects, and (counter)justifications of an austerity schema, including the fact that it is a policy decision, not an inevitability (‘politicization’, ‘evidence’);</a:t>
            </a:r>
          </a:p>
          <a:p>
            <a:pPr marL="171450" lvl="0" indent="-171450">
              <a:buFont typeface="Arial" panose="020B0604020202020204" pitchFamily="34" charset="0"/>
              <a:buChar char="•"/>
            </a:pPr>
            <a:r>
              <a:rPr lang="en-CA" dirty="0" smtClean="0"/>
              <a:t>Communication products, such as narratives, infographics, or interviews should be presented from multiple credible sources whom target audiences hold in positive regard (‘expertise’, ‘modeling’, ‘priming’);</a:t>
            </a:r>
          </a:p>
          <a:p>
            <a:pPr marL="171450" lvl="0" indent="-171450">
              <a:buFont typeface="Arial" panose="020B0604020202020204" pitchFamily="34" charset="0"/>
              <a:buChar char="•"/>
            </a:pPr>
            <a:r>
              <a:rPr lang="en-CA" dirty="0" smtClean="0"/>
              <a:t>These products should draw contrasts between the negative effects of the austerity schemas and the potential positive effects of an alternative in an immersive, step-by-step way (‘alternative schema’, ‘positive affect’, ‘operant conditioning’, ‘component training’, ‘active learning’);</a:t>
            </a:r>
          </a:p>
          <a:p>
            <a:pPr marL="171450" lvl="0" indent="-171450">
              <a:buFont typeface="Arial" panose="020B0604020202020204" pitchFamily="34" charset="0"/>
              <a:buChar char="•"/>
            </a:pPr>
            <a:r>
              <a:rPr lang="en-CA" dirty="0" smtClean="0"/>
              <a:t>However, the values people associate with an austerity schema should be reframed, not directly challenged (‘speak to values’). Similarly, evidence and products should provide moderate, rather than strong, criticism so as to reduce the chances of target audiences becoming more resistant (‘moderated alternatives’);</a:t>
            </a:r>
          </a:p>
          <a:p>
            <a:pPr marL="171450" lvl="0" indent="-171450">
              <a:buFont typeface="Arial" panose="020B0604020202020204" pitchFamily="34" charset="0"/>
              <a:buChar char="•"/>
            </a:pPr>
            <a:r>
              <a:rPr lang="en-CA" dirty="0" smtClean="0"/>
              <a:t>If the above steps are sustained (‘repetition and consistency’), there is a greater chance of making the entrenched schema vulnerable to change, connecting it with some negative information and alternatives with some positive information (‘association’);</a:t>
            </a:r>
          </a:p>
          <a:p>
            <a:pPr marL="171450" lvl="0" indent="-171450">
              <a:buFont typeface="Arial" panose="020B0604020202020204" pitchFamily="34" charset="0"/>
              <a:buChar char="•"/>
            </a:pPr>
            <a:r>
              <a:rPr lang="en-CA" dirty="0" smtClean="0"/>
              <a:t>Ideally, such a strategy should also attempt to provide target audiences with the skills to understand how ‘common sense’ operates and to encourage rational reflection (‘metacognition’).</a:t>
            </a:r>
          </a:p>
          <a:p>
            <a:endParaRPr lang="en-CA" dirty="0"/>
          </a:p>
        </p:txBody>
      </p:sp>
      <p:sp>
        <p:nvSpPr>
          <p:cNvPr id="4" name="Slide Number Placeholder 3"/>
          <p:cNvSpPr>
            <a:spLocks noGrp="1"/>
          </p:cNvSpPr>
          <p:nvPr>
            <p:ph type="sldNum" sz="quarter" idx="10"/>
          </p:nvPr>
        </p:nvSpPr>
        <p:spPr/>
        <p:txBody>
          <a:bodyPr/>
          <a:lstStyle/>
          <a:p>
            <a:fld id="{AA465208-D47B-4AC2-B5CA-AB96D5A6A091}" type="slidenum">
              <a:rPr lang="en-CA" smtClean="0"/>
              <a:t>12</a:t>
            </a:fld>
            <a:endParaRPr lang="en-CA"/>
          </a:p>
        </p:txBody>
      </p:sp>
    </p:spTree>
    <p:extLst>
      <p:ext uri="{BB962C8B-B14F-4D97-AF65-F5344CB8AC3E}">
        <p14:creationId xmlns:p14="http://schemas.microsoft.com/office/powerpoint/2010/main" val="34577335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CA" sz="1200" kern="1200" dirty="0" smtClean="0">
                <a:solidFill>
                  <a:schemeClr val="tx1"/>
                </a:solidFill>
                <a:effectLst/>
                <a:latin typeface="+mn-lt"/>
                <a:ea typeface="+mn-ea"/>
                <a:cs typeface="+mn-cs"/>
              </a:rPr>
              <a:t>Focus groups, surveys, and experiments measuring implicit attitudes (automaticity) could be conducted to reveal the constellation of ideas, values, affects, and behaviours that make up austerity schemas and how they may differ according to individual characteristics (age, education, gender, region, and more). These techniques can also be used to pilot alternative schemas and measure their effectiveness in changing values. However, responses in even mildly controlled environments can never be generalized perfectly to broader social settings</a:t>
            </a:r>
          </a:p>
          <a:p>
            <a:pPr marL="228600" indent="-228600">
              <a:buFont typeface="+mj-lt"/>
              <a:buAutoNum type="arabicPeriod"/>
            </a:pPr>
            <a:endParaRPr lang="en-CA" dirty="0"/>
          </a:p>
        </p:txBody>
      </p:sp>
      <p:sp>
        <p:nvSpPr>
          <p:cNvPr id="4" name="Slide Number Placeholder 3"/>
          <p:cNvSpPr>
            <a:spLocks noGrp="1"/>
          </p:cNvSpPr>
          <p:nvPr>
            <p:ph type="sldNum" sz="quarter" idx="10"/>
          </p:nvPr>
        </p:nvSpPr>
        <p:spPr/>
        <p:txBody>
          <a:bodyPr/>
          <a:lstStyle/>
          <a:p>
            <a:fld id="{AA465208-D47B-4AC2-B5CA-AB96D5A6A091}" type="slidenum">
              <a:rPr lang="en-CA" smtClean="0"/>
              <a:t>13</a:t>
            </a:fld>
            <a:endParaRPr lang="en-CA"/>
          </a:p>
        </p:txBody>
      </p:sp>
    </p:spTree>
    <p:extLst>
      <p:ext uri="{BB962C8B-B14F-4D97-AF65-F5344CB8AC3E}">
        <p14:creationId xmlns:p14="http://schemas.microsoft.com/office/powerpoint/2010/main" val="3486868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CA" dirty="0" smtClean="0"/>
              <a:t>Austerity = redistribution benefits/burdens,</a:t>
            </a:r>
            <a:r>
              <a:rPr lang="en-CA" baseline="0" dirty="0" smtClean="0"/>
              <a:t> alters scope of state’s involvement in economy/lives of citizens</a:t>
            </a:r>
          </a:p>
          <a:p>
            <a:pPr marL="171450" indent="-171450">
              <a:buFontTx/>
              <a:buChar char="-"/>
            </a:pPr>
            <a:r>
              <a:rPr lang="en-CA" baseline="0" dirty="0" err="1" smtClean="0"/>
              <a:t>Prov</a:t>
            </a:r>
            <a:r>
              <a:rPr lang="en-CA" baseline="0" dirty="0" smtClean="0"/>
              <a:t> cuts to LMP, social assistance, education, health care; repeated</a:t>
            </a:r>
          </a:p>
          <a:p>
            <a:pPr marL="171450" indent="-171450">
              <a:buFontTx/>
              <a:buChar char="-"/>
            </a:pPr>
            <a:r>
              <a:rPr lang="en-CA" baseline="0" dirty="0" smtClean="0"/>
              <a:t>Overall = poorer LM outcomes, higher overall costs, lower overall effectiveness of policies REDUCES STATE’S CAPACITY IN REG, ENFORCE, S and LMP</a:t>
            </a:r>
          </a:p>
          <a:p>
            <a:pPr marL="171450" indent="-171450">
              <a:buFontTx/>
              <a:buChar char="-"/>
            </a:pPr>
            <a:endParaRPr lang="en-CA" baseline="0" dirty="0" smtClean="0"/>
          </a:p>
          <a:p>
            <a:r>
              <a:rPr lang="en-US" dirty="0" smtClean="0"/>
              <a:t>Renewed interest post-2008</a:t>
            </a:r>
          </a:p>
          <a:p>
            <a:r>
              <a:rPr lang="en-US" dirty="0" smtClean="0"/>
              <a:t>Arguments for: debt/deficits = slow growth, EFC</a:t>
            </a:r>
          </a:p>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AA465208-D47B-4AC2-B5CA-AB96D5A6A091}" type="slidenum">
              <a:rPr lang="en-CA" smtClean="0"/>
              <a:t>4</a:t>
            </a:fld>
            <a:endParaRPr lang="en-CA"/>
          </a:p>
        </p:txBody>
      </p:sp>
    </p:spTree>
    <p:extLst>
      <p:ext uri="{BB962C8B-B14F-4D97-AF65-F5344CB8AC3E}">
        <p14:creationId xmlns:p14="http://schemas.microsoft.com/office/powerpoint/2010/main" val="289733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CA" sz="1200" dirty="0" smtClean="0"/>
              <a:t>Despite rhetorical and some policy resistance to austerity, structurally a clear trajectory since early 1990s</a:t>
            </a:r>
          </a:p>
          <a:p>
            <a:pPr marL="171450" indent="-171450">
              <a:buFontTx/>
              <a:buChar char="-"/>
            </a:pPr>
            <a:r>
              <a:rPr lang="en-CA" dirty="0" smtClean="0"/>
              <a:t>Federal expenses/revenues/projections</a:t>
            </a:r>
            <a:r>
              <a:rPr lang="en-CA" baseline="0" dirty="0" smtClean="0"/>
              <a:t> as %GDP in $2016</a:t>
            </a:r>
          </a:p>
          <a:p>
            <a:pPr marL="171450" indent="-171450">
              <a:buFontTx/>
              <a:buChar char="-"/>
            </a:pPr>
            <a:r>
              <a:rPr lang="en-CA" baseline="0" dirty="0" smtClean="0"/>
              <a:t>Finance Canada Fiscal Reference Tables, Budget 2016, my calculations – needs updating, but was pressed for time</a:t>
            </a:r>
          </a:p>
          <a:p>
            <a:pPr marL="171450" indent="-171450">
              <a:buFontTx/>
              <a:buChar char="-"/>
            </a:pPr>
            <a:r>
              <a:rPr lang="en-CA" baseline="0" dirty="0" smtClean="0"/>
              <a:t>Rev %GDP from recent high of 19.5% 1974-75 to 14.3% 2014-15</a:t>
            </a:r>
          </a:p>
          <a:p>
            <a:pPr marL="171450" indent="-171450">
              <a:buFontTx/>
              <a:buChar char="-"/>
            </a:pPr>
            <a:r>
              <a:rPr lang="en-CA" baseline="0" dirty="0" err="1" smtClean="0"/>
              <a:t>Exp</a:t>
            </a:r>
            <a:r>
              <a:rPr lang="en-CA" baseline="0" dirty="0" smtClean="0"/>
              <a:t> %GDP from recent high 24.9% GDP 1982-83 t o 14.2% 2014-15</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CA" sz="1200" dirty="0" smtClean="0"/>
              <a:t>Altogether = limit fed fiscal capacity and therefore reduced role in society, shaping scope/implementation/perhaps</a:t>
            </a:r>
            <a:r>
              <a:rPr lang="en-CA" sz="1200" baseline="0" dirty="0" smtClean="0"/>
              <a:t> orientation of PP</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CA" sz="1200" baseline="0" dirty="0" smtClean="0"/>
              <a:t>NOT JUST CANADA 1) US 2018 tax cuts = 3.1tn in cuts in 2019; 2) EU austerity via European Semester, surveillance, </a:t>
            </a:r>
            <a:r>
              <a:rPr lang="en-CA" sz="1200" baseline="0" dirty="0" err="1" smtClean="0"/>
              <a:t>eval</a:t>
            </a:r>
            <a:r>
              <a:rPr lang="en-CA" sz="1200" baseline="0" dirty="0" smtClean="0"/>
              <a:t>, enforce e.g. limiting states’ structural deficits to 0.5%GDP</a:t>
            </a:r>
            <a:endParaRPr lang="en-CA" sz="1200" dirty="0" smtClean="0"/>
          </a:p>
          <a:p>
            <a:endParaRPr lang="en-CA" dirty="0"/>
          </a:p>
        </p:txBody>
      </p:sp>
      <p:sp>
        <p:nvSpPr>
          <p:cNvPr id="4" name="Slide Number Placeholder 3"/>
          <p:cNvSpPr>
            <a:spLocks noGrp="1"/>
          </p:cNvSpPr>
          <p:nvPr>
            <p:ph type="sldNum" sz="quarter" idx="10"/>
          </p:nvPr>
        </p:nvSpPr>
        <p:spPr/>
        <p:txBody>
          <a:bodyPr/>
          <a:lstStyle/>
          <a:p>
            <a:fld id="{AA465208-D47B-4AC2-B5CA-AB96D5A6A091}" type="slidenum">
              <a:rPr lang="en-CA" smtClean="0"/>
              <a:t>5</a:t>
            </a:fld>
            <a:endParaRPr lang="en-CA"/>
          </a:p>
        </p:txBody>
      </p:sp>
    </p:spTree>
    <p:extLst>
      <p:ext uri="{BB962C8B-B14F-4D97-AF65-F5344CB8AC3E}">
        <p14:creationId xmlns:p14="http://schemas.microsoft.com/office/powerpoint/2010/main" val="2174655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 </a:t>
            </a:r>
            <a:r>
              <a:rPr lang="en-CA" sz="1200" kern="1200" dirty="0" smtClean="0">
                <a:solidFill>
                  <a:schemeClr val="tx1"/>
                </a:solidFill>
                <a:effectLst/>
                <a:latin typeface="+mn-lt"/>
                <a:ea typeface="+mn-ea"/>
                <a:cs typeface="+mn-cs"/>
              </a:rPr>
              <a:t>Schemas:</a:t>
            </a:r>
            <a:r>
              <a:rPr lang="en-CA" sz="1200" kern="1200" baseline="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interconnected nodes organizing information about anything we encounter in our environment, activated when triggered by stimuli, and potentially brought into short-term memory to inform thought, action, and feeling </a:t>
            </a:r>
          </a:p>
          <a:p>
            <a:pPr marL="171450" indent="-171450">
              <a:buFontTx/>
              <a:buChar char="-"/>
            </a:pPr>
            <a:r>
              <a:rPr lang="en-CA" sz="1200" kern="1200" dirty="0" smtClean="0">
                <a:solidFill>
                  <a:schemeClr val="tx1"/>
                </a:solidFill>
                <a:effectLst/>
                <a:latin typeface="+mn-lt"/>
                <a:ea typeface="+mn-ea"/>
                <a:cs typeface="+mn-cs"/>
              </a:rPr>
              <a:t>For instance, if a person believes that debts should be repaid and that a household budget should be balanced, than they already believe aspects of austerity (at least as it is articulated in Canada).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CA" dirty="0" smtClean="0"/>
              <a:t>as interconnected ideas repeated consistently through everyday interactions, media, politics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CA" sz="1200" kern="1200" dirty="0" smtClean="0">
                <a:solidFill>
                  <a:schemeClr val="tx1"/>
                </a:solidFill>
                <a:effectLst/>
                <a:latin typeface="+mn-lt"/>
                <a:ea typeface="+mn-ea"/>
                <a:cs typeface="+mn-cs"/>
              </a:rPr>
              <a:t>Strong ‘austerity schema’, the automatic thoughts, feelings, and behaviours embedded in that schema constitute a ‘common sense’ which would activate when an element of that schema is triggered, preceding or undermining rational deliberation.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CA" dirty="0" smtClean="0"/>
          </a:p>
          <a:p>
            <a:pPr marL="171450" indent="-171450">
              <a:buFontTx/>
              <a:buChar char="-"/>
            </a:pPr>
            <a:endParaRPr lang="en-CA" sz="1200" kern="1200" dirty="0" smtClean="0">
              <a:solidFill>
                <a:schemeClr val="tx1"/>
              </a:solidFill>
              <a:effectLst/>
              <a:latin typeface="+mn-lt"/>
              <a:ea typeface="+mn-ea"/>
              <a:cs typeface="+mn-cs"/>
            </a:endParaRPr>
          </a:p>
          <a:p>
            <a:pPr marL="171450" indent="-171450">
              <a:buFontTx/>
              <a:buChar char="-"/>
            </a:pPr>
            <a:endParaRPr lang="en-CA" dirty="0"/>
          </a:p>
        </p:txBody>
      </p:sp>
      <p:sp>
        <p:nvSpPr>
          <p:cNvPr id="4" name="Slide Number Placeholder 3"/>
          <p:cNvSpPr>
            <a:spLocks noGrp="1"/>
          </p:cNvSpPr>
          <p:nvPr>
            <p:ph type="sldNum" sz="quarter" idx="10"/>
          </p:nvPr>
        </p:nvSpPr>
        <p:spPr/>
        <p:txBody>
          <a:bodyPr/>
          <a:lstStyle/>
          <a:p>
            <a:fld id="{AA465208-D47B-4AC2-B5CA-AB96D5A6A091}" type="slidenum">
              <a:rPr lang="en-CA" smtClean="0"/>
              <a:t>6</a:t>
            </a:fld>
            <a:endParaRPr lang="en-CA"/>
          </a:p>
        </p:txBody>
      </p:sp>
    </p:spTree>
    <p:extLst>
      <p:ext uri="{BB962C8B-B14F-4D97-AF65-F5344CB8AC3E}">
        <p14:creationId xmlns:p14="http://schemas.microsoft.com/office/powerpoint/2010/main" val="2334089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CA" dirty="0" smtClean="0"/>
              <a:t>Possible</a:t>
            </a:r>
            <a:r>
              <a:rPr lang="en-CA" baseline="0" dirty="0" smtClean="0"/>
              <a:t> content of austerity schema in Canada+</a:t>
            </a:r>
          </a:p>
          <a:p>
            <a:pPr marL="171450" indent="-171450">
              <a:buFontTx/>
              <a:buChar char="-"/>
            </a:pPr>
            <a:r>
              <a:rPr lang="en-CA" baseline="0" dirty="0" smtClean="0"/>
              <a:t>PE + Judeo-Christian asceticism: </a:t>
            </a:r>
            <a:r>
              <a:rPr lang="en-CA" sz="1200" kern="1200" dirty="0" smtClean="0">
                <a:solidFill>
                  <a:schemeClr val="tx1"/>
                </a:solidFill>
                <a:effectLst/>
                <a:latin typeface="+mn-lt"/>
                <a:ea typeface="+mn-ea"/>
                <a:cs typeface="+mn-cs"/>
              </a:rPr>
              <a:t>'thrift' (reduced and disciplined consumption/spending), 'self-reliance', 'industry' (individual responsibility and 'self-activation' to undertake hard work), and 'self-discipline‘</a:t>
            </a:r>
          </a:p>
          <a:p>
            <a:pPr marL="171450" indent="-171450">
              <a:buFontTx/>
              <a:buChar char="-"/>
            </a:pPr>
            <a:r>
              <a:rPr lang="en-CA" sz="1200" kern="1200" dirty="0" smtClean="0">
                <a:solidFill>
                  <a:schemeClr val="tx1"/>
                </a:solidFill>
                <a:effectLst/>
                <a:latin typeface="+mn-lt"/>
                <a:ea typeface="+mn-ea"/>
                <a:cs typeface="+mn-cs"/>
              </a:rPr>
              <a:t>Healthcare:</a:t>
            </a:r>
            <a:r>
              <a:rPr lang="en-CA" sz="1200" kern="1200" baseline="0" dirty="0" smtClean="0">
                <a:solidFill>
                  <a:schemeClr val="tx1"/>
                </a:solidFill>
                <a:effectLst/>
                <a:latin typeface="+mn-lt"/>
                <a:ea typeface="+mn-ea"/>
                <a:cs typeface="+mn-cs"/>
              </a:rPr>
              <a:t> </a:t>
            </a:r>
            <a:r>
              <a:rPr lang="en-CA" sz="1200" kern="1200" dirty="0" smtClean="0">
                <a:solidFill>
                  <a:schemeClr val="tx1"/>
                </a:solidFill>
                <a:effectLst/>
                <a:latin typeface="+mn-lt"/>
                <a:ea typeface="+mn-ea"/>
                <a:cs typeface="+mn-cs"/>
              </a:rPr>
              <a:t>federal health minister argued that “fat Canadians imperil health care” because of the costs they ‘would incur’ </a:t>
            </a:r>
          </a:p>
          <a:p>
            <a:pPr marL="171450" indent="-171450">
              <a:buFontTx/>
              <a:buChar char="-"/>
            </a:pPr>
            <a:r>
              <a:rPr lang="en-CA" sz="1200" kern="1200" dirty="0" smtClean="0">
                <a:solidFill>
                  <a:schemeClr val="tx1"/>
                </a:solidFill>
                <a:effectLst/>
                <a:latin typeface="+mn-lt"/>
                <a:ea typeface="+mn-ea"/>
                <a:cs typeface="+mn-cs"/>
              </a:rPr>
              <a:t>Personal Finance: repeated cases arguing that “fat consumer debt [is the] biggest risk in Canada" and "similar with any diet…we advise Canadians to take a hard look at discretionary spending (improper consumption) and be prepared to make some </a:t>
            </a:r>
            <a:r>
              <a:rPr lang="en-CA" sz="1200" i="1" kern="1200" dirty="0" smtClean="0">
                <a:solidFill>
                  <a:schemeClr val="tx1"/>
                </a:solidFill>
                <a:effectLst/>
                <a:latin typeface="+mn-lt"/>
                <a:ea typeface="+mn-ea"/>
                <a:cs typeface="+mn-cs"/>
              </a:rPr>
              <a:t>tough choices</a:t>
            </a:r>
            <a:r>
              <a:rPr lang="en-CA" sz="1200" kern="1200" dirty="0" smtClean="0">
                <a:solidFill>
                  <a:schemeClr val="tx1"/>
                </a:solidFill>
                <a:effectLst/>
                <a:latin typeface="+mn-lt"/>
                <a:ea typeface="+mn-ea"/>
                <a:cs typeface="+mn-cs"/>
              </a:rPr>
              <a:t> on where to </a:t>
            </a:r>
            <a:r>
              <a:rPr lang="en-CA" sz="1200" i="1" kern="1200" dirty="0" smtClean="0">
                <a:solidFill>
                  <a:schemeClr val="tx1"/>
                </a:solidFill>
                <a:effectLst/>
                <a:latin typeface="+mn-lt"/>
                <a:ea typeface="+mn-ea"/>
                <a:cs typeface="+mn-cs"/>
              </a:rPr>
              <a:t>trim the fat</a:t>
            </a:r>
            <a:r>
              <a:rPr lang="en-CA" sz="1200" kern="1200" dirty="0" smtClean="0">
                <a:solidFill>
                  <a:schemeClr val="tx1"/>
                </a:solidFill>
                <a:effectLst/>
                <a:latin typeface="+mn-lt"/>
                <a:ea typeface="+mn-ea"/>
                <a:cs typeface="+mn-cs"/>
              </a:rPr>
              <a:t>"</a:t>
            </a:r>
          </a:p>
          <a:p>
            <a:pPr marL="171450" indent="-171450">
              <a:buFontTx/>
              <a:buChar char="-"/>
            </a:pPr>
            <a:r>
              <a:rPr lang="en-CA" sz="1200" kern="1200" dirty="0" smtClean="0">
                <a:solidFill>
                  <a:schemeClr val="tx1"/>
                </a:solidFill>
                <a:effectLst/>
                <a:latin typeface="+mn-lt"/>
                <a:ea typeface="+mn-ea"/>
                <a:cs typeface="+mn-cs"/>
              </a:rPr>
              <a:t>Personal Health: obesity represents melancholy, excess, and lack of control and is often regarded as an </a:t>
            </a:r>
            <a:r>
              <a:rPr lang="en-CA" sz="1200" i="1" kern="1200" dirty="0" smtClean="0">
                <a:solidFill>
                  <a:schemeClr val="tx1"/>
                </a:solidFill>
                <a:effectLst/>
                <a:latin typeface="+mn-lt"/>
                <a:ea typeface="+mn-ea"/>
                <a:cs typeface="+mn-cs"/>
              </a:rPr>
              <a:t>individual moral failure</a:t>
            </a:r>
            <a:r>
              <a:rPr lang="en-CA" sz="1200" kern="1200" dirty="0" smtClean="0">
                <a:solidFill>
                  <a:schemeClr val="tx1"/>
                </a:solidFill>
                <a:effectLst/>
                <a:latin typeface="+mn-lt"/>
                <a:ea typeface="+mn-ea"/>
                <a:cs typeface="+mn-cs"/>
              </a:rPr>
              <a:t> </a:t>
            </a:r>
            <a:endParaRPr lang="en-CA" dirty="0"/>
          </a:p>
        </p:txBody>
      </p:sp>
      <p:sp>
        <p:nvSpPr>
          <p:cNvPr id="4" name="Slide Number Placeholder 3"/>
          <p:cNvSpPr>
            <a:spLocks noGrp="1"/>
          </p:cNvSpPr>
          <p:nvPr>
            <p:ph type="sldNum" sz="quarter" idx="10"/>
          </p:nvPr>
        </p:nvSpPr>
        <p:spPr/>
        <p:txBody>
          <a:bodyPr/>
          <a:lstStyle/>
          <a:p>
            <a:fld id="{AA465208-D47B-4AC2-B5CA-AB96D5A6A091}" type="slidenum">
              <a:rPr lang="en-CA" smtClean="0"/>
              <a:t>7</a:t>
            </a:fld>
            <a:endParaRPr lang="en-CA"/>
          </a:p>
        </p:txBody>
      </p:sp>
    </p:spTree>
    <p:extLst>
      <p:ext uri="{BB962C8B-B14F-4D97-AF65-F5344CB8AC3E}">
        <p14:creationId xmlns:p14="http://schemas.microsoft.com/office/powerpoint/2010/main" val="430333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CA" dirty="0" smtClean="0"/>
              <a:t>Budgets:</a:t>
            </a:r>
            <a:r>
              <a:rPr lang="en-CA" baseline="0" dirty="0" smtClean="0"/>
              <a:t> </a:t>
            </a:r>
            <a:r>
              <a:rPr lang="en-CA" sz="1200" kern="1200" dirty="0" smtClean="0">
                <a:solidFill>
                  <a:schemeClr val="tx1"/>
                </a:solidFill>
                <a:effectLst/>
                <a:latin typeface="+mn-lt"/>
                <a:ea typeface="+mn-ea"/>
                <a:cs typeface="+mn-cs"/>
              </a:rPr>
              <a:t>Budget 2017 stated that the government would be "investing in Canada in effective and fiscally responsible ways", in another case it referred to the “responsible spending proposed in budget 2017” </a:t>
            </a:r>
          </a:p>
          <a:p>
            <a:pPr marL="171450" indent="-171450">
              <a:buFontTx/>
              <a:buChar char="-"/>
            </a:pPr>
            <a:r>
              <a:rPr lang="en-CA" sz="1200" kern="1200" baseline="0" dirty="0" smtClean="0">
                <a:solidFill>
                  <a:schemeClr val="tx1"/>
                </a:solidFill>
                <a:effectLst/>
                <a:latin typeface="+mn-lt"/>
                <a:ea typeface="+mn-ea"/>
                <a:cs typeface="+mn-cs"/>
              </a:rPr>
              <a:t>Campaigns: ON14 </a:t>
            </a:r>
            <a:r>
              <a:rPr lang="en-CA" sz="1200" kern="1200" dirty="0" smtClean="0">
                <a:solidFill>
                  <a:schemeClr val="tx1"/>
                </a:solidFill>
                <a:effectLst/>
                <a:latin typeface="+mn-lt"/>
                <a:ea typeface="+mn-ea"/>
                <a:cs typeface="+mn-cs"/>
              </a:rPr>
              <a:t>Liberal Party (‘centrist’) said, “government could be leaner” while the New Democratic Party (‘social democrat’) stated “if citizens are expected to tighten their belts … it’s only right that government does the same,” </a:t>
            </a:r>
            <a:endParaRPr lang="en-CA" baseline="0" dirty="0" smtClean="0"/>
          </a:p>
          <a:p>
            <a:pPr marL="171450" indent="-171450">
              <a:buFontTx/>
              <a:buChar char="-"/>
            </a:pPr>
            <a:r>
              <a:rPr lang="en-CA" baseline="0" dirty="0" smtClean="0"/>
              <a:t>Media: </a:t>
            </a:r>
            <a:r>
              <a:rPr lang="en-CA" sz="1200" kern="1200" dirty="0" smtClean="0">
                <a:solidFill>
                  <a:schemeClr val="tx1"/>
                </a:solidFill>
                <a:effectLst/>
                <a:latin typeface="+mn-lt"/>
                <a:ea typeface="+mn-ea"/>
                <a:cs typeface="+mn-cs"/>
              </a:rPr>
              <a:t>with titles such as “McKenna’s office spent $17k on Photographers for 15 Events” and “Tories Blast Liberals For Spending Too Much On Office Renovations And Trips” and other articles – from left of centre outlets - focusing on spending on renovations and travel</a:t>
            </a:r>
            <a:endParaRPr lang="en-CA" baseline="0" dirty="0" smtClean="0"/>
          </a:p>
          <a:p>
            <a:pPr marL="171450" indent="-171450">
              <a:buFontTx/>
              <a:buChar char="-"/>
            </a:pPr>
            <a:r>
              <a:rPr lang="en-CA" baseline="0" dirty="0" smtClean="0"/>
              <a:t>PO: </a:t>
            </a:r>
            <a:r>
              <a:rPr lang="en-GB" sz="1200" kern="1200" dirty="0" smtClean="0">
                <a:solidFill>
                  <a:schemeClr val="tx1"/>
                </a:solidFill>
                <a:effectLst/>
                <a:latin typeface="+mn-lt"/>
                <a:ea typeface="+mn-ea"/>
                <a:cs typeface="+mn-cs"/>
              </a:rPr>
              <a:t>August 2015 poll (shortly before the federal election) found that over 90% of people believe fiscal consolidation to be a top priority (</a:t>
            </a:r>
            <a:r>
              <a:rPr lang="en-GB" sz="1200" kern="1200" dirty="0" err="1" smtClean="0">
                <a:solidFill>
                  <a:schemeClr val="tx1"/>
                </a:solidFill>
                <a:effectLst/>
                <a:latin typeface="+mn-lt"/>
                <a:ea typeface="+mn-ea"/>
                <a:cs typeface="+mn-cs"/>
              </a:rPr>
              <a:t>Mainstreet</a:t>
            </a:r>
            <a:r>
              <a:rPr lang="en-GB" sz="1200" kern="1200" dirty="0" smtClean="0">
                <a:solidFill>
                  <a:schemeClr val="tx1"/>
                </a:solidFill>
                <a:effectLst/>
                <a:latin typeface="+mn-lt"/>
                <a:ea typeface="+mn-ea"/>
                <a:cs typeface="+mn-cs"/>
              </a:rPr>
              <a:t> 2015). In response to the 2017 budget, a poll showed that 80 percent of Canadians said that ‘having a plan in place to eliminate the deficit’ was important or somewhat important (Curry 2017). </a:t>
            </a:r>
            <a:endParaRPr lang="en-CA" dirty="0"/>
          </a:p>
        </p:txBody>
      </p:sp>
      <p:sp>
        <p:nvSpPr>
          <p:cNvPr id="4" name="Slide Number Placeholder 3"/>
          <p:cNvSpPr>
            <a:spLocks noGrp="1"/>
          </p:cNvSpPr>
          <p:nvPr>
            <p:ph type="sldNum" sz="quarter" idx="10"/>
          </p:nvPr>
        </p:nvSpPr>
        <p:spPr/>
        <p:txBody>
          <a:bodyPr/>
          <a:lstStyle/>
          <a:p>
            <a:fld id="{AA465208-D47B-4AC2-B5CA-AB96D5A6A091}" type="slidenum">
              <a:rPr lang="en-CA" smtClean="0"/>
              <a:t>8</a:t>
            </a:fld>
            <a:endParaRPr lang="en-CA"/>
          </a:p>
        </p:txBody>
      </p:sp>
    </p:spTree>
    <p:extLst>
      <p:ext uri="{BB962C8B-B14F-4D97-AF65-F5344CB8AC3E}">
        <p14:creationId xmlns:p14="http://schemas.microsoft.com/office/powerpoint/2010/main" val="348202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CA" baseline="0" dirty="0" smtClean="0"/>
              <a:t>R&amp;C: </a:t>
            </a:r>
            <a:r>
              <a:rPr lang="en-CA" sz="1200" kern="1200" dirty="0" smtClean="0">
                <a:solidFill>
                  <a:schemeClr val="tx1"/>
                </a:solidFill>
                <a:effectLst/>
                <a:latin typeface="+mn-lt"/>
                <a:ea typeface="+mn-ea"/>
                <a:cs typeface="+mn-cs"/>
              </a:rPr>
              <a:t>relatively coherent and limited range of responses to a relatively coherent and limited range of stimuli repeated consistently with positive or negative feedback;</a:t>
            </a:r>
            <a:r>
              <a:rPr lang="en-CA" sz="1200" kern="1200" baseline="0" dirty="0" smtClean="0">
                <a:solidFill>
                  <a:schemeClr val="tx1"/>
                </a:solidFill>
                <a:effectLst/>
                <a:latin typeface="+mn-lt"/>
                <a:ea typeface="+mn-ea"/>
                <a:cs typeface="+mn-cs"/>
              </a:rPr>
              <a:t> e.g. learning to drive by practicing, school, </a:t>
            </a:r>
            <a:r>
              <a:rPr lang="en-CA" sz="1200" kern="1200" baseline="0" dirty="0" err="1" smtClean="0">
                <a:solidFill>
                  <a:schemeClr val="tx1"/>
                </a:solidFill>
                <a:effectLst/>
                <a:latin typeface="+mn-lt"/>
                <a:ea typeface="+mn-ea"/>
                <a:cs typeface="+mn-cs"/>
              </a:rPr>
              <a:t>eval</a:t>
            </a:r>
            <a:endParaRPr lang="en-CA" baseline="0" dirty="0" smtClean="0"/>
          </a:p>
          <a:p>
            <a:pPr marL="171450" indent="-171450">
              <a:buFontTx/>
              <a:buChar char="-"/>
            </a:pPr>
            <a:r>
              <a:rPr lang="en-CA" baseline="0" dirty="0" smtClean="0"/>
              <a:t>Deficiencies: what are the false assumptions/negative effects of entrenched</a:t>
            </a:r>
          </a:p>
          <a:p>
            <a:pPr marL="171450" indent="-171450">
              <a:buFontTx/>
              <a:buChar char="-"/>
            </a:pPr>
            <a:r>
              <a:rPr lang="en-CA" baseline="0" dirty="0" smtClean="0"/>
              <a:t>Alternative: </a:t>
            </a:r>
          </a:p>
          <a:p>
            <a:pPr marL="171450" indent="-171450">
              <a:buFontTx/>
              <a:buChar char="-"/>
            </a:pPr>
            <a:r>
              <a:rPr lang="en-CA" baseline="0" dirty="0" smtClean="0"/>
              <a:t>Meta: dev individual awareness of cog/emotional processes = identify automatic cog, triggers, negative effects. FOUND to reduce racial bias and unfounded assumptions regarding climate change</a:t>
            </a:r>
            <a:endParaRPr lang="en-CA" dirty="0"/>
          </a:p>
        </p:txBody>
      </p:sp>
      <p:sp>
        <p:nvSpPr>
          <p:cNvPr id="4" name="Slide Number Placeholder 3"/>
          <p:cNvSpPr>
            <a:spLocks noGrp="1"/>
          </p:cNvSpPr>
          <p:nvPr>
            <p:ph type="sldNum" sz="quarter" idx="10"/>
          </p:nvPr>
        </p:nvSpPr>
        <p:spPr/>
        <p:txBody>
          <a:bodyPr/>
          <a:lstStyle/>
          <a:p>
            <a:fld id="{AA465208-D47B-4AC2-B5CA-AB96D5A6A091}" type="slidenum">
              <a:rPr lang="en-CA" smtClean="0"/>
              <a:t>9</a:t>
            </a:fld>
            <a:endParaRPr lang="en-CA"/>
          </a:p>
        </p:txBody>
      </p:sp>
    </p:spTree>
    <p:extLst>
      <p:ext uri="{BB962C8B-B14F-4D97-AF65-F5344CB8AC3E}">
        <p14:creationId xmlns:p14="http://schemas.microsoft.com/office/powerpoint/2010/main" val="2751120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CA" sz="1200" b="1" kern="1200" dirty="0" smtClean="0">
                <a:solidFill>
                  <a:schemeClr val="tx1"/>
                </a:solidFill>
                <a:effectLst/>
                <a:latin typeface="+mn-lt"/>
                <a:ea typeface="+mn-ea"/>
                <a:cs typeface="+mn-cs"/>
              </a:rPr>
              <a:t>Positive Affect </a:t>
            </a:r>
            <a:r>
              <a:rPr lang="en-CA" sz="1200" kern="1200" dirty="0" smtClean="0">
                <a:solidFill>
                  <a:schemeClr val="tx1"/>
                </a:solidFill>
                <a:effectLst/>
                <a:latin typeface="+mn-lt"/>
                <a:ea typeface="+mn-ea"/>
                <a:cs typeface="+mn-cs"/>
              </a:rPr>
              <a:t>has been shown to be more effective in reducing stereotype activation, building positive associations (e.g. with an alternative to austerity), and is less likely to trigger automatic resistance.</a:t>
            </a:r>
          </a:p>
          <a:p>
            <a:pPr marL="171450" lvl="0" indent="-171450">
              <a:buFont typeface="Arial" panose="020B0604020202020204" pitchFamily="34" charset="0"/>
              <a:buChar char="•"/>
            </a:pPr>
            <a:r>
              <a:rPr lang="en-CA" sz="1200" b="1" kern="1200" dirty="0" smtClean="0">
                <a:solidFill>
                  <a:schemeClr val="tx1"/>
                </a:solidFill>
                <a:effectLst/>
                <a:latin typeface="+mn-lt"/>
                <a:ea typeface="+mn-ea"/>
                <a:cs typeface="+mn-cs"/>
              </a:rPr>
              <a:t>Politicization</a:t>
            </a:r>
            <a:r>
              <a:rPr lang="en-CA" sz="1200" kern="1200" dirty="0" smtClean="0">
                <a:solidFill>
                  <a:schemeClr val="tx1"/>
                </a:solidFill>
                <a:effectLst/>
                <a:latin typeface="+mn-lt"/>
                <a:ea typeface="+mn-ea"/>
                <a:cs typeface="+mn-cs"/>
              </a:rPr>
              <a:t> counters the potential belief that austerity is a ‘natural’ to response to many scenarios, outlining how it is a choice, not an inevitability. Draws attention to how austerity as discourses and policies result from power relations, permitting and discouraging certain responses to social challenges, and distributing benefits and burdens to different groups (thereby outlining its deficiencies as a political and cognitive schema). </a:t>
            </a:r>
          </a:p>
          <a:p>
            <a:pPr marL="171450" lvl="0" indent="-171450">
              <a:buFont typeface="Arial" panose="020B0604020202020204" pitchFamily="34" charset="0"/>
              <a:buChar char="•"/>
            </a:pPr>
            <a:r>
              <a:rPr lang="en-CA" sz="1200" b="1" kern="1200" dirty="0" smtClean="0">
                <a:solidFill>
                  <a:schemeClr val="tx1"/>
                </a:solidFill>
                <a:effectLst/>
                <a:latin typeface="+mn-lt"/>
                <a:ea typeface="+mn-ea"/>
                <a:cs typeface="+mn-cs"/>
              </a:rPr>
              <a:t>Active learning</a:t>
            </a:r>
            <a:r>
              <a:rPr lang="en-CA" sz="1200" kern="1200" dirty="0" smtClean="0">
                <a:solidFill>
                  <a:schemeClr val="tx1"/>
                </a:solidFill>
                <a:effectLst/>
                <a:latin typeface="+mn-lt"/>
                <a:ea typeface="+mn-ea"/>
                <a:cs typeface="+mn-cs"/>
              </a:rPr>
              <a:t> refers to experiential learning processes which have been shown to improve learning outcomes and automaticity.</a:t>
            </a:r>
            <a:r>
              <a:rPr lang="en-CA" sz="1200" kern="1200" baseline="0" dirty="0" smtClean="0">
                <a:solidFill>
                  <a:schemeClr val="tx1"/>
                </a:solidFill>
                <a:effectLst/>
                <a:latin typeface="+mn-lt"/>
                <a:ea typeface="+mn-ea"/>
                <a:cs typeface="+mn-cs"/>
              </a:rPr>
              <a:t> C</a:t>
            </a:r>
            <a:r>
              <a:rPr lang="en-CA" sz="1200" kern="1200" dirty="0" smtClean="0">
                <a:solidFill>
                  <a:schemeClr val="tx1"/>
                </a:solidFill>
                <a:effectLst/>
                <a:latin typeface="+mn-lt"/>
                <a:ea typeface="+mn-ea"/>
                <a:cs typeface="+mn-cs"/>
              </a:rPr>
              <a:t>ontact hypothesis demonstrates that stereotypes can be challenged through encounters with individuals who are </a:t>
            </a:r>
            <a:r>
              <a:rPr lang="en-CA" sz="1200" kern="1200" dirty="0" err="1" smtClean="0">
                <a:solidFill>
                  <a:schemeClr val="tx1"/>
                </a:solidFill>
                <a:effectLst/>
                <a:latin typeface="+mn-lt"/>
                <a:ea typeface="+mn-ea"/>
                <a:cs typeface="+mn-cs"/>
              </a:rPr>
              <a:t>disconforming</a:t>
            </a:r>
            <a:r>
              <a:rPr lang="en-CA" sz="1200" kern="1200" dirty="0" smtClean="0">
                <a:solidFill>
                  <a:schemeClr val="tx1"/>
                </a:solidFill>
                <a:effectLst/>
                <a:latin typeface="+mn-lt"/>
                <a:ea typeface="+mn-ea"/>
                <a:cs typeface="+mn-cs"/>
              </a:rPr>
              <a:t> from the stereotype. </a:t>
            </a:r>
          </a:p>
          <a:p>
            <a:pPr marL="171450" lvl="0" indent="-171450">
              <a:buFont typeface="Arial" panose="020B0604020202020204" pitchFamily="34" charset="0"/>
              <a:buChar char="•"/>
            </a:pPr>
            <a:r>
              <a:rPr lang="en-CA" sz="1200" b="1" kern="1200" dirty="0" smtClean="0">
                <a:solidFill>
                  <a:schemeClr val="tx1"/>
                </a:solidFill>
                <a:effectLst/>
                <a:latin typeface="+mn-lt"/>
                <a:ea typeface="+mn-ea"/>
                <a:cs typeface="+mn-cs"/>
              </a:rPr>
              <a:t>Component training</a:t>
            </a:r>
            <a:r>
              <a:rPr lang="en-CA" sz="1200" kern="1200" dirty="0" smtClean="0">
                <a:solidFill>
                  <a:schemeClr val="tx1"/>
                </a:solidFill>
                <a:effectLst/>
                <a:latin typeface="+mn-lt"/>
                <a:ea typeface="+mn-ea"/>
                <a:cs typeface="+mn-cs"/>
              </a:rPr>
              <a:t> is the process by which abstract concepts are translated into clear rules, practices, and steps, and has been shown to improve understanding and automaticity. </a:t>
            </a:r>
          </a:p>
          <a:p>
            <a:endParaRPr lang="en-CA" dirty="0"/>
          </a:p>
        </p:txBody>
      </p:sp>
      <p:sp>
        <p:nvSpPr>
          <p:cNvPr id="4" name="Slide Number Placeholder 3"/>
          <p:cNvSpPr>
            <a:spLocks noGrp="1"/>
          </p:cNvSpPr>
          <p:nvPr>
            <p:ph type="sldNum" sz="quarter" idx="10"/>
          </p:nvPr>
        </p:nvSpPr>
        <p:spPr/>
        <p:txBody>
          <a:bodyPr/>
          <a:lstStyle/>
          <a:p>
            <a:fld id="{AA465208-D47B-4AC2-B5CA-AB96D5A6A091}" type="slidenum">
              <a:rPr lang="en-CA" smtClean="0"/>
              <a:t>10</a:t>
            </a:fld>
            <a:endParaRPr lang="en-CA"/>
          </a:p>
        </p:txBody>
      </p:sp>
    </p:spTree>
    <p:extLst>
      <p:ext uri="{BB962C8B-B14F-4D97-AF65-F5344CB8AC3E}">
        <p14:creationId xmlns:p14="http://schemas.microsoft.com/office/powerpoint/2010/main" val="8196535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CA" sz="1200" b="1" kern="1200" dirty="0" smtClean="0">
                <a:solidFill>
                  <a:schemeClr val="tx1"/>
                </a:solidFill>
                <a:effectLst/>
                <a:latin typeface="+mn-lt"/>
                <a:ea typeface="+mn-ea"/>
                <a:cs typeface="+mn-cs"/>
              </a:rPr>
              <a:t>Association</a:t>
            </a:r>
            <a:r>
              <a:rPr lang="en-CA" sz="1200" kern="1200" dirty="0" smtClean="0">
                <a:solidFill>
                  <a:schemeClr val="tx1"/>
                </a:solidFill>
                <a:effectLst/>
                <a:latin typeface="+mn-lt"/>
                <a:ea typeface="+mn-ea"/>
                <a:cs typeface="+mn-cs"/>
              </a:rPr>
              <a:t> describes how individuals observe and internalize connections between ideas, actions, emotions, events, objects, and more (Snow 2006; Lodge &amp; Taber 2005; North &amp; Fiske 2012). In the context of austerity, associations between ideas, emotions, policies, and outcomes have coalesced and been repeated to inform austerity schemas – similarly, repeated associations will be central to alternative schemas.</a:t>
            </a:r>
          </a:p>
          <a:p>
            <a:pPr lvl="0"/>
            <a:r>
              <a:rPr lang="en-CA" sz="1200" b="1" kern="1200" dirty="0" smtClean="0">
                <a:solidFill>
                  <a:schemeClr val="tx1"/>
                </a:solidFill>
                <a:effectLst/>
                <a:latin typeface="+mn-lt"/>
                <a:ea typeface="+mn-ea"/>
                <a:cs typeface="+mn-cs"/>
              </a:rPr>
              <a:t>Operant conditioning</a:t>
            </a:r>
            <a:r>
              <a:rPr lang="en-CA" sz="1200" kern="1200" dirty="0" smtClean="0">
                <a:solidFill>
                  <a:schemeClr val="tx1"/>
                </a:solidFill>
                <a:effectLst/>
                <a:latin typeface="+mn-lt"/>
                <a:ea typeface="+mn-ea"/>
                <a:cs typeface="+mn-cs"/>
              </a:rPr>
              <a:t> provides positive or negative reinforcement in response to certain behaviours, and can be applied directly or observed (Young 2007; </a:t>
            </a:r>
            <a:r>
              <a:rPr lang="en-CA" sz="1200" kern="1200" dirty="0" err="1" smtClean="0">
                <a:solidFill>
                  <a:schemeClr val="tx1"/>
                </a:solidFill>
                <a:effectLst/>
                <a:latin typeface="+mn-lt"/>
                <a:ea typeface="+mn-ea"/>
                <a:cs typeface="+mn-cs"/>
              </a:rPr>
              <a:t>Hewstone</a:t>
            </a:r>
            <a:r>
              <a:rPr lang="en-CA" sz="1200" kern="1200" dirty="0" smtClean="0">
                <a:solidFill>
                  <a:schemeClr val="tx1"/>
                </a:solidFill>
                <a:effectLst/>
                <a:latin typeface="+mn-lt"/>
                <a:ea typeface="+mn-ea"/>
                <a:cs typeface="+mn-cs"/>
              </a:rPr>
              <a:t> et al 2015; </a:t>
            </a:r>
            <a:r>
              <a:rPr lang="en-CA" sz="1200" kern="1200" dirty="0" err="1" smtClean="0">
                <a:solidFill>
                  <a:schemeClr val="tx1"/>
                </a:solidFill>
                <a:effectLst/>
                <a:latin typeface="+mn-lt"/>
                <a:ea typeface="+mn-ea"/>
                <a:cs typeface="+mn-cs"/>
              </a:rPr>
              <a:t>Bardi</a:t>
            </a:r>
            <a:r>
              <a:rPr lang="en-CA" sz="1200" kern="1200" dirty="0" smtClean="0">
                <a:solidFill>
                  <a:schemeClr val="tx1"/>
                </a:solidFill>
                <a:effectLst/>
                <a:latin typeface="+mn-lt"/>
                <a:ea typeface="+mn-ea"/>
                <a:cs typeface="+mn-cs"/>
              </a:rPr>
              <a:t> &amp; Goodwin 2011). </a:t>
            </a:r>
          </a:p>
          <a:p>
            <a:pPr lvl="0"/>
            <a:r>
              <a:rPr lang="en-CA" sz="1200" b="1" kern="1200" dirty="0" smtClean="0">
                <a:solidFill>
                  <a:schemeClr val="tx1"/>
                </a:solidFill>
                <a:effectLst/>
                <a:latin typeface="+mn-lt"/>
                <a:ea typeface="+mn-ea"/>
                <a:cs typeface="+mn-cs"/>
              </a:rPr>
              <a:t>Modeling</a:t>
            </a:r>
            <a:r>
              <a:rPr lang="en-CA" sz="1200" kern="1200" dirty="0" smtClean="0">
                <a:solidFill>
                  <a:schemeClr val="tx1"/>
                </a:solidFill>
                <a:effectLst/>
                <a:latin typeface="+mn-lt"/>
                <a:ea typeface="+mn-ea"/>
                <a:cs typeface="+mn-cs"/>
              </a:rPr>
              <a:t> describes how individuals reproduce actions and attitudes they observe, and is particularly effective when the model is seen to be authoritative or a member of an ‘in-group’ (a group an individual identifies with).</a:t>
            </a:r>
          </a:p>
          <a:p>
            <a:pPr lvl="0"/>
            <a:r>
              <a:rPr lang="en-CA" sz="1200" b="1" kern="1200" dirty="0" smtClean="0">
                <a:solidFill>
                  <a:schemeClr val="tx1"/>
                </a:solidFill>
                <a:effectLst/>
                <a:latin typeface="+mn-lt"/>
                <a:ea typeface="+mn-ea"/>
                <a:cs typeface="+mn-cs"/>
              </a:rPr>
              <a:t>Priming</a:t>
            </a:r>
            <a:r>
              <a:rPr lang="en-CA" sz="1200" kern="1200" dirty="0" smtClean="0">
                <a:solidFill>
                  <a:schemeClr val="tx1"/>
                </a:solidFill>
                <a:effectLst/>
                <a:latin typeface="+mn-lt"/>
                <a:ea typeface="+mn-ea"/>
                <a:cs typeface="+mn-cs"/>
              </a:rPr>
              <a:t> describes how a stimuli activates schema(s) which remain in working memory and shape reactions to a different stimuli;</a:t>
            </a:r>
            <a:r>
              <a:rPr lang="en-CA" sz="1200" kern="1200" baseline="0" dirty="0" smtClean="0">
                <a:solidFill>
                  <a:schemeClr val="tx1"/>
                </a:solidFill>
                <a:effectLst/>
                <a:latin typeface="+mn-lt"/>
                <a:ea typeface="+mn-ea"/>
                <a:cs typeface="+mn-cs"/>
              </a:rPr>
              <a:t> e.g.</a:t>
            </a:r>
            <a:r>
              <a:rPr lang="en-CA" sz="1200" kern="1200" dirty="0" smtClean="0">
                <a:solidFill>
                  <a:schemeClr val="tx1"/>
                </a:solidFill>
                <a:effectLst/>
                <a:latin typeface="+mn-lt"/>
                <a:ea typeface="+mn-ea"/>
                <a:cs typeface="+mn-cs"/>
              </a:rPr>
              <a:t> an experiment primed individualistic or collectivist decision-making,</a:t>
            </a:r>
            <a:r>
              <a:rPr lang="en-CA" sz="1200" kern="1200" baseline="0" dirty="0" smtClean="0">
                <a:solidFill>
                  <a:schemeClr val="tx1"/>
                </a:solidFill>
                <a:effectLst/>
                <a:latin typeface="+mn-lt"/>
                <a:ea typeface="+mn-ea"/>
                <a:cs typeface="+mn-cs"/>
              </a:rPr>
              <a:t> which aligned with responses in a later value survey. </a:t>
            </a:r>
          </a:p>
          <a:p>
            <a:pPr lvl="0"/>
            <a:r>
              <a:rPr lang="en-CA" sz="1200" b="1" kern="1200" dirty="0" smtClean="0">
                <a:solidFill>
                  <a:schemeClr val="tx1"/>
                </a:solidFill>
                <a:effectLst/>
                <a:latin typeface="+mn-lt"/>
                <a:ea typeface="+mn-ea"/>
                <a:cs typeface="+mn-cs"/>
              </a:rPr>
              <a:t>Speaking to Values </a:t>
            </a:r>
            <a:r>
              <a:rPr lang="en-CA" sz="1200" kern="1200" dirty="0" smtClean="0">
                <a:solidFill>
                  <a:schemeClr val="tx1"/>
                </a:solidFill>
                <a:effectLst/>
                <a:latin typeface="+mn-lt"/>
                <a:ea typeface="+mn-ea"/>
                <a:cs typeface="+mn-cs"/>
              </a:rPr>
              <a:t>in a positive way, rather than criticizing them, is important because values are strong, central schemas, and challenging them is more likely to result in resistance </a:t>
            </a:r>
          </a:p>
          <a:p>
            <a:pPr lvl="0"/>
            <a:r>
              <a:rPr lang="en-CA" sz="1200" b="1" kern="1200" dirty="0" smtClean="0">
                <a:solidFill>
                  <a:schemeClr val="tx1"/>
                </a:solidFill>
                <a:effectLst/>
                <a:latin typeface="+mn-lt"/>
                <a:ea typeface="+mn-ea"/>
                <a:cs typeface="+mn-cs"/>
              </a:rPr>
              <a:t>Moderated alternatives</a:t>
            </a:r>
            <a:r>
              <a:rPr lang="en-CA" sz="1200" kern="1200" dirty="0" smtClean="0">
                <a:solidFill>
                  <a:schemeClr val="tx1"/>
                </a:solidFill>
                <a:effectLst/>
                <a:latin typeface="+mn-lt"/>
                <a:ea typeface="+mn-ea"/>
                <a:cs typeface="+mn-cs"/>
              </a:rPr>
              <a:t> based on studies which have shown that exposure to moderately </a:t>
            </a:r>
            <a:r>
              <a:rPr lang="en-CA" sz="1200" kern="1200" dirty="0" err="1" smtClean="0">
                <a:solidFill>
                  <a:schemeClr val="tx1"/>
                </a:solidFill>
                <a:effectLst/>
                <a:latin typeface="+mn-lt"/>
                <a:ea typeface="+mn-ea"/>
                <a:cs typeface="+mn-cs"/>
              </a:rPr>
              <a:t>disconforming</a:t>
            </a:r>
            <a:r>
              <a:rPr lang="en-CA" sz="1200" kern="1200" dirty="0" smtClean="0">
                <a:solidFill>
                  <a:schemeClr val="tx1"/>
                </a:solidFill>
                <a:effectLst/>
                <a:latin typeface="+mn-lt"/>
                <a:ea typeface="+mn-ea"/>
                <a:cs typeface="+mn-cs"/>
              </a:rPr>
              <a:t> information leads to greater stereotype change than exposure to extremely </a:t>
            </a:r>
            <a:r>
              <a:rPr lang="en-CA" sz="1200" kern="1200" dirty="0" err="1" smtClean="0">
                <a:solidFill>
                  <a:schemeClr val="tx1"/>
                </a:solidFill>
                <a:effectLst/>
                <a:latin typeface="+mn-lt"/>
                <a:ea typeface="+mn-ea"/>
                <a:cs typeface="+mn-cs"/>
              </a:rPr>
              <a:t>disconforming</a:t>
            </a:r>
            <a:r>
              <a:rPr lang="en-CA" sz="1200" kern="1200" dirty="0" smtClean="0">
                <a:solidFill>
                  <a:schemeClr val="tx1"/>
                </a:solidFill>
                <a:effectLst/>
                <a:latin typeface="+mn-lt"/>
                <a:ea typeface="+mn-ea"/>
                <a:cs typeface="+mn-cs"/>
              </a:rPr>
              <a:t> information </a:t>
            </a:r>
          </a:p>
          <a:p>
            <a:pPr lvl="0"/>
            <a:r>
              <a:rPr lang="en-CA" sz="1200" b="1" kern="1200" dirty="0" smtClean="0">
                <a:solidFill>
                  <a:schemeClr val="tx1"/>
                </a:solidFill>
                <a:effectLst/>
                <a:latin typeface="+mn-lt"/>
                <a:ea typeface="+mn-ea"/>
                <a:cs typeface="+mn-cs"/>
              </a:rPr>
              <a:t>‘Evidence and expertise’ </a:t>
            </a:r>
            <a:r>
              <a:rPr lang="en-CA" sz="1200" b="0" kern="1200" dirty="0" smtClean="0">
                <a:solidFill>
                  <a:schemeClr val="tx1"/>
                </a:solidFill>
                <a:effectLst/>
                <a:latin typeface="+mn-lt"/>
                <a:ea typeface="+mn-ea"/>
                <a:cs typeface="+mn-cs"/>
              </a:rPr>
              <a:t>1)</a:t>
            </a:r>
            <a:r>
              <a:rPr lang="en-CA" sz="1200" b="0" kern="1200" baseline="0" dirty="0" smtClean="0">
                <a:solidFill>
                  <a:schemeClr val="tx1"/>
                </a:solidFill>
                <a:effectLst/>
                <a:latin typeface="+mn-lt"/>
                <a:ea typeface="+mn-ea"/>
                <a:cs typeface="+mn-cs"/>
              </a:rPr>
              <a:t> cog psych/therapy indicates we must outline false premises and </a:t>
            </a:r>
            <a:r>
              <a:rPr lang="en-CA" sz="1200" b="0" kern="1200" baseline="0" dirty="0" err="1" smtClean="0">
                <a:solidFill>
                  <a:schemeClr val="tx1"/>
                </a:solidFill>
                <a:effectLst/>
                <a:latin typeface="+mn-lt"/>
                <a:ea typeface="+mn-ea"/>
                <a:cs typeface="+mn-cs"/>
              </a:rPr>
              <a:t>neg</a:t>
            </a:r>
            <a:r>
              <a:rPr lang="en-CA" sz="1200" b="0" kern="1200" baseline="0" dirty="0" smtClean="0">
                <a:solidFill>
                  <a:schemeClr val="tx1"/>
                </a:solidFill>
                <a:effectLst/>
                <a:latin typeface="+mn-lt"/>
                <a:ea typeface="+mn-ea"/>
                <a:cs typeface="+mn-cs"/>
              </a:rPr>
              <a:t> outcomes of maladaptive schemas; 2) evidence from ‘credible sources’ can improve likelihood of change, e.g. perceived experts and unbiased information BUT epistemic breaks</a:t>
            </a:r>
            <a:endParaRPr lang="en-CA" sz="1200" b="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AA465208-D47B-4AC2-B5CA-AB96D5A6A091}" type="slidenum">
              <a:rPr lang="en-CA" smtClean="0"/>
              <a:t>11</a:t>
            </a:fld>
            <a:endParaRPr lang="en-CA"/>
          </a:p>
        </p:txBody>
      </p:sp>
    </p:spTree>
    <p:extLst>
      <p:ext uri="{BB962C8B-B14F-4D97-AF65-F5344CB8AC3E}">
        <p14:creationId xmlns:p14="http://schemas.microsoft.com/office/powerpoint/2010/main" val="1103666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00F87C-94B4-431B-8DB8-26C6D43CF981}" type="datetimeFigureOut">
              <a:rPr lang="en-CA" smtClean="0"/>
              <a:t>18/02/2019</a:t>
            </a:fld>
            <a:endParaRPr lang="en-CA"/>
          </a:p>
        </p:txBody>
      </p:sp>
      <p:sp>
        <p:nvSpPr>
          <p:cNvPr id="5" name="Footer Placeholder 4"/>
          <p:cNvSpPr>
            <a:spLocks noGrp="1"/>
          </p:cNvSpPr>
          <p:nvPr>
            <p:ph type="ftr" sz="quarter" idx="11"/>
          </p:nvPr>
        </p:nvSpPr>
        <p:spPr>
          <a:xfrm>
            <a:off x="5332412" y="5883275"/>
            <a:ext cx="4324044" cy="365125"/>
          </a:xfrm>
        </p:spPr>
        <p:txBody>
          <a:bodyPr/>
          <a:lstStyle/>
          <a:p>
            <a:endParaRPr lang="en-CA"/>
          </a:p>
        </p:txBody>
      </p:sp>
      <p:sp>
        <p:nvSpPr>
          <p:cNvPr id="6" name="Slide Number Placeholder 5"/>
          <p:cNvSpPr>
            <a:spLocks noGrp="1"/>
          </p:cNvSpPr>
          <p:nvPr>
            <p:ph type="sldNum" sz="quarter" idx="12"/>
          </p:nvPr>
        </p:nvSpPr>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1364767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00F87C-94B4-431B-8DB8-26C6D43CF981}" type="datetimeFigureOut">
              <a:rPr lang="en-CA" smtClean="0"/>
              <a:t>18/02/2019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3021216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00F87C-94B4-431B-8DB8-26C6D43CF981}" type="datetimeFigureOut">
              <a:rPr lang="en-CA" smtClean="0"/>
              <a:t>18/02/2019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1263385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00F87C-94B4-431B-8DB8-26C6D43CF981}" type="datetimeFigureOut">
              <a:rPr lang="en-CA" smtClean="0"/>
              <a:t>18/02/2019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1229661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00F87C-94B4-431B-8DB8-26C6D43CF981}" type="datetimeFigureOut">
              <a:rPr lang="en-CA" smtClean="0"/>
              <a:t>18/02/2019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228298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00F87C-94B4-431B-8DB8-26C6D43CF981}" type="datetimeFigureOut">
              <a:rPr lang="en-CA" smtClean="0"/>
              <a:t>18/02/2019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10681405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00F87C-94B4-431B-8DB8-26C6D43CF981}" type="datetimeFigureOut">
              <a:rPr lang="en-CA" smtClean="0"/>
              <a:t>18/02/2019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1744513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00F87C-94B4-431B-8DB8-26C6D43CF981}" type="datetimeFigureOut">
              <a:rPr lang="en-CA" smtClean="0"/>
              <a:t>18/02/2019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3676693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00F87C-94B4-431B-8DB8-26C6D43CF981}" type="datetimeFigureOut">
              <a:rPr lang="en-CA" smtClean="0"/>
              <a:t>18/02/2019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903191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00F87C-94B4-431B-8DB8-26C6D43CF981}" type="datetimeFigureOut">
              <a:rPr lang="en-CA" smtClean="0"/>
              <a:t>18/02/2019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a:xfrm>
            <a:off x="10951856" y="5867131"/>
            <a:ext cx="551167" cy="365125"/>
          </a:xfrm>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74168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00F87C-94B4-431B-8DB8-26C6D43CF981}" type="datetimeFigureOut">
              <a:rPr lang="en-CA" smtClean="0"/>
              <a:t>18/02/2019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2451637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00F87C-94B4-431B-8DB8-26C6D43CF981}" type="datetimeFigureOut">
              <a:rPr lang="en-CA" smtClean="0"/>
              <a:t>18/02/2019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3752372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00F87C-94B4-431B-8DB8-26C6D43CF981}" type="datetimeFigureOut">
              <a:rPr lang="en-CA" smtClean="0"/>
              <a:t>18/02/2019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124814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00F87C-94B4-431B-8DB8-26C6D43CF981}" type="datetimeFigureOut">
              <a:rPr lang="en-CA" smtClean="0"/>
              <a:t>18/02/2019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3850431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00F87C-94B4-431B-8DB8-26C6D43CF981}" type="datetimeFigureOut">
              <a:rPr lang="en-CA" smtClean="0"/>
              <a:t>18/02/2019</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1246373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00F87C-94B4-431B-8DB8-26C6D43CF981}" type="datetimeFigureOut">
              <a:rPr lang="en-CA" smtClean="0"/>
              <a:t>18/02/2019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469026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00F87C-94B4-431B-8DB8-26C6D43CF981}" type="datetimeFigureOut">
              <a:rPr lang="en-CA" smtClean="0"/>
              <a:t>18/02/2019</a:t>
            </a:fld>
            <a:endParaRPr lang="en-CA"/>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1399A9-7748-478F-A07E-3800EE09B78C}" type="slidenum">
              <a:rPr lang="en-CA" smtClean="0"/>
              <a:t>‹#›</a:t>
            </a:fld>
            <a:endParaRPr lang="en-CA"/>
          </a:p>
        </p:txBody>
      </p:sp>
    </p:spTree>
    <p:extLst>
      <p:ext uri="{BB962C8B-B14F-4D97-AF65-F5344CB8AC3E}">
        <p14:creationId xmlns:p14="http://schemas.microsoft.com/office/powerpoint/2010/main" val="3520888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600F87C-94B4-431B-8DB8-26C6D43CF981}" type="datetimeFigureOut">
              <a:rPr lang="en-CA" smtClean="0"/>
              <a:t>18/02/2019</a:t>
            </a:fld>
            <a:endParaRPr lang="en-CA"/>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CA"/>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41399A9-7748-478F-A07E-3800EE09B78C}" type="slidenum">
              <a:rPr lang="en-CA" smtClean="0"/>
              <a:t>‹#›</a:t>
            </a:fld>
            <a:endParaRPr lang="en-CA"/>
          </a:p>
        </p:txBody>
      </p:sp>
    </p:spTree>
    <p:extLst>
      <p:ext uri="{BB962C8B-B14F-4D97-AF65-F5344CB8AC3E}">
        <p14:creationId xmlns:p14="http://schemas.microsoft.com/office/powerpoint/2010/main" val="2256904901"/>
      </p:ext>
    </p:extLst>
  </p:cSld>
  <p:clrMap bg1="lt1" tx1="dk1" bg2="lt2" tx2="dk2" accent1="accent1" accent2="accent2" accent3="accent3" accent4="accent4" accent5="accent5" accent6="accent6" hlink="hlink" folHlink="folHlink"/>
  <p:sldLayoutIdLst>
    <p:sldLayoutId id="2147483890" r:id="rId1"/>
    <p:sldLayoutId id="2147483891" r:id="rId2"/>
    <p:sldLayoutId id="2147483892" r:id="rId3"/>
    <p:sldLayoutId id="2147483893" r:id="rId4"/>
    <p:sldLayoutId id="2147483894" r:id="rId5"/>
    <p:sldLayoutId id="2147483895" r:id="rId6"/>
    <p:sldLayoutId id="2147483896" r:id="rId7"/>
    <p:sldLayoutId id="2147483897" r:id="rId8"/>
    <p:sldLayoutId id="2147483898" r:id="rId9"/>
    <p:sldLayoutId id="2147483899" r:id="rId10"/>
    <p:sldLayoutId id="2147483900" r:id="rId11"/>
    <p:sldLayoutId id="2147483901" r:id="rId12"/>
    <p:sldLayoutId id="2147483902" r:id="rId13"/>
    <p:sldLayoutId id="2147483903" r:id="rId14"/>
    <p:sldLayoutId id="2147483904" r:id="rId15"/>
    <p:sldLayoutId id="2147483905" r:id="rId16"/>
    <p:sldLayoutId id="2147483906"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twitter.com/altausterity"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52787" y="2561565"/>
            <a:ext cx="9762546" cy="1218646"/>
          </a:xfrm>
        </p:spPr>
        <p:txBody>
          <a:bodyPr>
            <a:noAutofit/>
          </a:bodyPr>
          <a:lstStyle/>
          <a:p>
            <a:r>
              <a:rPr lang="en-CA" sz="4800" dirty="0" smtClean="0"/>
              <a:t>Cognitive Psychology and the Salience of Austerity</a:t>
            </a:r>
            <a:endParaRPr lang="en-CA" sz="4800" dirty="0"/>
          </a:p>
        </p:txBody>
      </p:sp>
      <p:sp>
        <p:nvSpPr>
          <p:cNvPr id="3" name="Subtitle 2"/>
          <p:cNvSpPr>
            <a:spLocks noGrp="1"/>
          </p:cNvSpPr>
          <p:nvPr>
            <p:ph type="subTitle" idx="1"/>
          </p:nvPr>
        </p:nvSpPr>
        <p:spPr>
          <a:xfrm>
            <a:off x="4107051" y="3827137"/>
            <a:ext cx="7608281" cy="991370"/>
          </a:xfrm>
        </p:spPr>
        <p:txBody>
          <a:bodyPr>
            <a:normAutofit/>
          </a:bodyPr>
          <a:lstStyle/>
          <a:p>
            <a:endParaRPr lang="en-CA" sz="2000" dirty="0">
              <a:solidFill>
                <a:srgbClr val="990033"/>
              </a:solidFill>
            </a:endParaRPr>
          </a:p>
        </p:txBody>
      </p:sp>
      <p:sp>
        <p:nvSpPr>
          <p:cNvPr id="5" name="TextBox 4"/>
          <p:cNvSpPr txBox="1"/>
          <p:nvPr/>
        </p:nvSpPr>
        <p:spPr>
          <a:xfrm>
            <a:off x="6703904" y="4902390"/>
            <a:ext cx="5011428" cy="1107996"/>
          </a:xfrm>
          <a:prstGeom prst="rect">
            <a:avLst/>
          </a:prstGeom>
          <a:noFill/>
        </p:spPr>
        <p:txBody>
          <a:bodyPr wrap="square" rtlCol="0">
            <a:spAutoFit/>
          </a:bodyPr>
          <a:lstStyle/>
          <a:p>
            <a:pPr algn="r"/>
            <a:r>
              <a:rPr lang="en-CA" dirty="0" smtClean="0"/>
              <a:t>Sorin Mitrea (McMaster University, Canada)</a:t>
            </a:r>
          </a:p>
          <a:p>
            <a:pPr algn="r"/>
            <a:endParaRPr lang="en-CA" sz="1600" dirty="0" smtClean="0"/>
          </a:p>
          <a:p>
            <a:pPr algn="r"/>
            <a:r>
              <a:rPr lang="en-CA" sz="1600" dirty="0" smtClean="0"/>
              <a:t>Austerity: Coping is Not Enough – February 21-22, 2019</a:t>
            </a:r>
            <a:endParaRPr lang="en-CA" sz="1600" dirty="0" smtClean="0"/>
          </a:p>
          <a:p>
            <a:pPr algn="r"/>
            <a:r>
              <a:rPr lang="en-CA" sz="1600" dirty="0" err="1" smtClean="0"/>
              <a:t>Freidrich</a:t>
            </a:r>
            <a:r>
              <a:rPr lang="en-CA" sz="1600" dirty="0" smtClean="0"/>
              <a:t>-Ebert-</a:t>
            </a:r>
            <a:r>
              <a:rPr lang="en-CA" sz="1600" dirty="0" err="1" smtClean="0"/>
              <a:t>Stiftung</a:t>
            </a:r>
            <a:r>
              <a:rPr lang="en-CA" sz="1600" dirty="0" smtClean="0"/>
              <a:t>, Berlin, Germany</a:t>
            </a:r>
            <a:endParaRPr lang="en-CA" sz="1600" dirty="0"/>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6428" y="5594888"/>
            <a:ext cx="1974054" cy="1091347"/>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5420" y="112854"/>
            <a:ext cx="8156580" cy="2175088"/>
          </a:xfrm>
          <a:prstGeom prst="rect">
            <a:avLst/>
          </a:prstGeom>
        </p:spPr>
      </p:pic>
    </p:spTree>
    <p:extLst>
      <p:ext uri="{BB962C8B-B14F-4D97-AF65-F5344CB8AC3E}">
        <p14:creationId xmlns:p14="http://schemas.microsoft.com/office/powerpoint/2010/main" val="19546072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Automatic Cognition	</a:t>
            </a:r>
            <a:endParaRPr lang="en-CA" dirty="0"/>
          </a:p>
        </p:txBody>
      </p:sp>
      <p:sp>
        <p:nvSpPr>
          <p:cNvPr id="3" name="Content Placeholder 2"/>
          <p:cNvSpPr>
            <a:spLocks noGrp="1"/>
          </p:cNvSpPr>
          <p:nvPr>
            <p:ph idx="1"/>
          </p:nvPr>
        </p:nvSpPr>
        <p:spPr/>
        <p:txBody>
          <a:bodyPr/>
          <a:lstStyle/>
          <a:p>
            <a:r>
              <a:rPr lang="en-US" dirty="0" smtClean="0"/>
              <a:t>Specific mechanisms shown to be effective in modifying schemas without requiring sustained interaction;</a:t>
            </a:r>
          </a:p>
          <a:p>
            <a:pPr marL="457200" indent="-457200">
              <a:buFont typeface="+mj-lt"/>
              <a:buAutoNum type="arabicPeriod"/>
            </a:pPr>
            <a:r>
              <a:rPr lang="en-US" dirty="0" smtClean="0"/>
              <a:t>Positive Affect</a:t>
            </a:r>
          </a:p>
          <a:p>
            <a:pPr marL="457200" indent="-457200">
              <a:buFont typeface="+mj-lt"/>
              <a:buAutoNum type="arabicPeriod"/>
            </a:pPr>
            <a:r>
              <a:rPr lang="en-US" dirty="0" smtClean="0"/>
              <a:t>Politicization</a:t>
            </a:r>
          </a:p>
          <a:p>
            <a:pPr marL="457200" indent="-457200">
              <a:buFont typeface="+mj-lt"/>
              <a:buAutoNum type="arabicPeriod"/>
            </a:pPr>
            <a:r>
              <a:rPr lang="en-US" dirty="0" smtClean="0"/>
              <a:t>Active Learning</a:t>
            </a:r>
          </a:p>
          <a:p>
            <a:pPr marL="457200" indent="-457200">
              <a:buFont typeface="+mj-lt"/>
              <a:buAutoNum type="arabicPeriod"/>
            </a:pPr>
            <a:r>
              <a:rPr lang="en-US" dirty="0" smtClean="0"/>
              <a:t>Component Training</a:t>
            </a:r>
            <a:endParaRPr lang="en-CA" dirty="0"/>
          </a:p>
        </p:txBody>
      </p:sp>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2142" y="5698038"/>
            <a:ext cx="4349858" cy="1159962"/>
          </a:xfrm>
          <a:prstGeom prst="rect">
            <a:avLst/>
          </a:prstGeom>
        </p:spPr>
      </p:pic>
    </p:spTree>
    <p:extLst>
      <p:ext uri="{BB962C8B-B14F-4D97-AF65-F5344CB8AC3E}">
        <p14:creationId xmlns:p14="http://schemas.microsoft.com/office/powerpoint/2010/main" val="32262579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Automatic Cognition</a:t>
            </a:r>
            <a:endParaRPr lang="en-CA" dirty="0"/>
          </a:p>
        </p:txBody>
      </p:sp>
      <p:sp>
        <p:nvSpPr>
          <p:cNvPr id="3" name="Content Placeholder 2"/>
          <p:cNvSpPr>
            <a:spLocks noGrp="1"/>
          </p:cNvSpPr>
          <p:nvPr>
            <p:ph idx="1"/>
          </p:nvPr>
        </p:nvSpPr>
        <p:spPr>
          <a:xfrm>
            <a:off x="1484310" y="2438399"/>
            <a:ext cx="10018713" cy="3352801"/>
          </a:xfrm>
        </p:spPr>
        <p:txBody>
          <a:bodyPr>
            <a:normAutofit lnSpcReduction="10000"/>
          </a:bodyPr>
          <a:lstStyle/>
          <a:p>
            <a:pPr marL="457200" indent="-457200">
              <a:buFont typeface="+mj-lt"/>
              <a:buAutoNum type="arabicPeriod" startAt="5"/>
            </a:pPr>
            <a:r>
              <a:rPr lang="en-US" dirty="0" smtClean="0"/>
              <a:t>Association</a:t>
            </a:r>
          </a:p>
          <a:p>
            <a:pPr marL="457200" indent="-457200">
              <a:buFont typeface="+mj-lt"/>
              <a:buAutoNum type="arabicPeriod" startAt="5"/>
            </a:pPr>
            <a:r>
              <a:rPr lang="en-US" dirty="0" smtClean="0"/>
              <a:t>Operant Conditioning</a:t>
            </a:r>
          </a:p>
          <a:p>
            <a:pPr marL="457200" indent="-457200">
              <a:buFont typeface="+mj-lt"/>
              <a:buAutoNum type="arabicPeriod" startAt="5"/>
            </a:pPr>
            <a:r>
              <a:rPr lang="en-US" dirty="0" smtClean="0"/>
              <a:t>Modeling</a:t>
            </a:r>
          </a:p>
          <a:p>
            <a:pPr marL="457200" indent="-457200">
              <a:buFont typeface="+mj-lt"/>
              <a:buAutoNum type="arabicPeriod" startAt="5"/>
            </a:pPr>
            <a:r>
              <a:rPr lang="en-US" dirty="0" smtClean="0"/>
              <a:t>Priming</a:t>
            </a:r>
          </a:p>
          <a:p>
            <a:pPr marL="457200" indent="-457200">
              <a:buFont typeface="+mj-lt"/>
              <a:buAutoNum type="arabicPeriod" startAt="5"/>
            </a:pPr>
            <a:r>
              <a:rPr lang="en-US" dirty="0" smtClean="0"/>
              <a:t>Speaking to Values</a:t>
            </a:r>
          </a:p>
          <a:p>
            <a:pPr marL="457200" indent="-457200">
              <a:buFont typeface="+mj-lt"/>
              <a:buAutoNum type="arabicPeriod" startAt="5"/>
            </a:pPr>
            <a:r>
              <a:rPr lang="en-US" dirty="0" smtClean="0"/>
              <a:t>Moderated Alternatives</a:t>
            </a:r>
          </a:p>
          <a:p>
            <a:pPr marL="457200" indent="-457200">
              <a:buFont typeface="+mj-lt"/>
              <a:buAutoNum type="arabicPeriod" startAt="5"/>
            </a:pPr>
            <a:r>
              <a:rPr lang="en-US" dirty="0" smtClean="0"/>
              <a:t>Evidence &amp; Expertise</a:t>
            </a:r>
            <a:endParaRPr lang="en-CA" dirty="0"/>
          </a:p>
        </p:txBody>
      </p:sp>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2142" y="5698038"/>
            <a:ext cx="4349858" cy="1159962"/>
          </a:xfrm>
          <a:prstGeom prst="rect">
            <a:avLst/>
          </a:prstGeom>
        </p:spPr>
      </p:pic>
    </p:spTree>
    <p:extLst>
      <p:ext uri="{BB962C8B-B14F-4D97-AF65-F5344CB8AC3E}">
        <p14:creationId xmlns:p14="http://schemas.microsoft.com/office/powerpoint/2010/main" val="35465544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846221"/>
          </a:xfrm>
        </p:spPr>
        <p:txBody>
          <a:bodyPr/>
          <a:lstStyle/>
          <a:p>
            <a:r>
              <a:rPr lang="en-US" dirty="0" smtClean="0"/>
              <a:t>Application</a:t>
            </a:r>
            <a:endParaRPr lang="en-CA" dirty="0"/>
          </a:p>
        </p:txBody>
      </p:sp>
      <p:sp>
        <p:nvSpPr>
          <p:cNvPr id="3" name="Content Placeholder 2"/>
          <p:cNvSpPr>
            <a:spLocks noGrp="1"/>
          </p:cNvSpPr>
          <p:nvPr>
            <p:ph idx="1"/>
          </p:nvPr>
        </p:nvSpPr>
        <p:spPr>
          <a:xfrm>
            <a:off x="1484310" y="1977671"/>
            <a:ext cx="10018713" cy="3898231"/>
          </a:xfrm>
        </p:spPr>
        <p:txBody>
          <a:bodyPr>
            <a:noAutofit/>
          </a:bodyPr>
          <a:lstStyle/>
          <a:p>
            <a:r>
              <a:rPr lang="en-CA" sz="2000" b="1" dirty="0" smtClean="0"/>
              <a:t>Politicization + Evidence</a:t>
            </a:r>
            <a:r>
              <a:rPr lang="en-CA" sz="2000" dirty="0" smtClean="0"/>
              <a:t>: </a:t>
            </a:r>
            <a:r>
              <a:rPr lang="en-CA" sz="2000" dirty="0" err="1" smtClean="0"/>
              <a:t>KMb</a:t>
            </a:r>
            <a:r>
              <a:rPr lang="en-CA" sz="2000" dirty="0" smtClean="0"/>
              <a:t> strategy;</a:t>
            </a:r>
          </a:p>
          <a:p>
            <a:r>
              <a:rPr lang="en-CA" sz="2000" b="1" dirty="0" smtClean="0"/>
              <a:t>Expertise + Modeling + Priming</a:t>
            </a:r>
            <a:r>
              <a:rPr lang="en-CA" sz="2000" dirty="0" smtClean="0"/>
              <a:t>: communication products should be presented from multiple credible sources;</a:t>
            </a:r>
          </a:p>
          <a:p>
            <a:r>
              <a:rPr lang="en-CA" sz="2000" b="1" dirty="0" smtClean="0"/>
              <a:t>Alternatives + Positive Affect + Operant Conditioning + Component Training + Active Learning</a:t>
            </a:r>
            <a:r>
              <a:rPr lang="en-CA" sz="2000" dirty="0" smtClean="0"/>
              <a:t>: products should draw contrasts between negative effects of austerity and potential positive effects of alternatives in an immersive, step-by-step way;</a:t>
            </a:r>
          </a:p>
          <a:p>
            <a:r>
              <a:rPr lang="en-CA" sz="2000" b="1" dirty="0" smtClean="0"/>
              <a:t>Values + Moderated Alternatives</a:t>
            </a:r>
            <a:r>
              <a:rPr lang="en-CA" sz="2000" dirty="0" smtClean="0"/>
              <a:t>: values people associate with austerity should be reframed, not challenged directly and evidence against austerity should provide moderate criticism;</a:t>
            </a:r>
          </a:p>
          <a:p>
            <a:r>
              <a:rPr lang="en-CA" sz="2000" b="1" dirty="0" smtClean="0"/>
              <a:t>Repetition-Consistency + Association</a:t>
            </a:r>
            <a:r>
              <a:rPr lang="en-CA" sz="2000" dirty="0" smtClean="0"/>
              <a:t>: repeat above to build positive associations with alternatives;</a:t>
            </a:r>
          </a:p>
          <a:p>
            <a:r>
              <a:rPr lang="en-CA" sz="2000" b="1" dirty="0" smtClean="0"/>
              <a:t>Metacognition</a:t>
            </a:r>
            <a:r>
              <a:rPr lang="en-CA" sz="2000" dirty="0" smtClean="0"/>
              <a:t>: should attempt to provide audiences with skills to understand their ‘common senses’.</a:t>
            </a:r>
            <a:endParaRPr lang="en-CA" sz="2000" dirty="0"/>
          </a:p>
        </p:txBody>
      </p:sp>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2142" y="5698038"/>
            <a:ext cx="4349858" cy="1159962"/>
          </a:xfrm>
          <a:prstGeom prst="rect">
            <a:avLst/>
          </a:prstGeom>
        </p:spPr>
      </p:pic>
    </p:spTree>
    <p:extLst>
      <p:ext uri="{BB962C8B-B14F-4D97-AF65-F5344CB8AC3E}">
        <p14:creationId xmlns:p14="http://schemas.microsoft.com/office/powerpoint/2010/main" val="20347418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CA" dirty="0"/>
          </a:p>
        </p:txBody>
      </p:sp>
      <p:sp>
        <p:nvSpPr>
          <p:cNvPr id="3" name="Content Placeholder 2"/>
          <p:cNvSpPr>
            <a:spLocks noGrp="1"/>
          </p:cNvSpPr>
          <p:nvPr>
            <p:ph idx="1"/>
          </p:nvPr>
        </p:nvSpPr>
        <p:spPr>
          <a:xfrm>
            <a:off x="1484310" y="2133601"/>
            <a:ext cx="10018713" cy="3657600"/>
          </a:xfrm>
        </p:spPr>
        <p:txBody>
          <a:bodyPr>
            <a:normAutofit/>
          </a:bodyPr>
          <a:lstStyle/>
          <a:p>
            <a:r>
              <a:rPr lang="en-CA" dirty="0" smtClean="0"/>
              <a:t>Complicating factors and possible directions:</a:t>
            </a:r>
          </a:p>
          <a:p>
            <a:pPr marL="914400" lvl="1" indent="-457200">
              <a:buFont typeface="+mj-lt"/>
              <a:buAutoNum type="arabicPeriod"/>
            </a:pPr>
            <a:r>
              <a:rPr lang="en-CA" dirty="0" smtClean="0"/>
              <a:t>More research needed on how people understand austerity as policy/discourse;</a:t>
            </a:r>
          </a:p>
          <a:p>
            <a:pPr marL="914400" lvl="1" indent="-457200">
              <a:buFont typeface="+mj-lt"/>
              <a:buAutoNum type="arabicPeriod"/>
            </a:pPr>
            <a:r>
              <a:rPr lang="en-CA" dirty="0" smtClean="0"/>
              <a:t>Schemas are social = biggest challenge is in-group echo chambers/epistemologies;</a:t>
            </a:r>
          </a:p>
          <a:p>
            <a:pPr marL="914400" lvl="1" indent="-457200">
              <a:buFont typeface="+mj-lt"/>
              <a:buAutoNum type="arabicPeriod"/>
            </a:pPr>
            <a:r>
              <a:rPr lang="en-CA" dirty="0" smtClean="0"/>
              <a:t>Indirect value change cannot control motivation, openness, accuracy motivation, schema variations;</a:t>
            </a:r>
          </a:p>
          <a:p>
            <a:pPr marL="914400" lvl="1" indent="-457200">
              <a:buFont typeface="+mj-lt"/>
              <a:buAutoNum type="arabicPeriod"/>
            </a:pPr>
            <a:r>
              <a:rPr lang="en-CA" dirty="0" smtClean="0"/>
              <a:t>Content informed by psych must be paired with targeted </a:t>
            </a:r>
            <a:r>
              <a:rPr lang="en-CA" dirty="0" err="1" smtClean="0"/>
              <a:t>KMb</a:t>
            </a:r>
            <a:r>
              <a:rPr lang="en-CA" dirty="0" smtClean="0"/>
              <a:t>, including coalitions;</a:t>
            </a:r>
          </a:p>
          <a:p>
            <a:pPr marL="914400" lvl="1" indent="-457200">
              <a:buFont typeface="+mj-lt"/>
              <a:buAutoNum type="arabicPeriod"/>
            </a:pPr>
            <a:r>
              <a:rPr lang="en-CA" dirty="0" smtClean="0"/>
              <a:t>Any efforts to combat entrenched schemas must be done with consistency and repetition.</a:t>
            </a:r>
            <a:endParaRPr lang="en-CA" dirty="0"/>
          </a:p>
        </p:txBody>
      </p:sp>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2142" y="5698038"/>
            <a:ext cx="4349858" cy="1159962"/>
          </a:xfrm>
          <a:prstGeom prst="rect">
            <a:avLst/>
          </a:prstGeom>
        </p:spPr>
      </p:pic>
    </p:spTree>
    <p:extLst>
      <p:ext uri="{BB962C8B-B14F-4D97-AF65-F5344CB8AC3E}">
        <p14:creationId xmlns:p14="http://schemas.microsoft.com/office/powerpoint/2010/main" val="27740961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Join the Conversation</a:t>
            </a:r>
          </a:p>
        </p:txBody>
      </p:sp>
      <p:sp>
        <p:nvSpPr>
          <p:cNvPr id="3" name="Content Placeholder 2"/>
          <p:cNvSpPr>
            <a:spLocks noGrp="1"/>
          </p:cNvSpPr>
          <p:nvPr>
            <p:ph idx="1"/>
          </p:nvPr>
        </p:nvSpPr>
        <p:spPr>
          <a:xfrm>
            <a:off x="1484311" y="2366073"/>
            <a:ext cx="10018713" cy="3124201"/>
          </a:xfrm>
        </p:spPr>
        <p:txBody>
          <a:bodyPr/>
          <a:lstStyle/>
          <a:p>
            <a:pPr marL="0" indent="0" algn="ctr">
              <a:buNone/>
            </a:pPr>
            <a:r>
              <a:rPr lang="en-CA" sz="2800" dirty="0" smtClean="0"/>
              <a:t>Learn </a:t>
            </a:r>
            <a:r>
              <a:rPr lang="en-CA" sz="2800" dirty="0"/>
              <a:t>about our project and see more of our research and media:</a:t>
            </a:r>
          </a:p>
          <a:p>
            <a:pPr marL="0" indent="0" algn="ctr">
              <a:buNone/>
            </a:pPr>
            <a:r>
              <a:rPr lang="en-CA" dirty="0">
                <a:hlinkClick r:id="rId2"/>
              </a:rPr>
              <a:t>http://altausterity.mcmaster.ca/</a:t>
            </a:r>
          </a:p>
          <a:p>
            <a:pPr marL="0" indent="0" algn="ctr">
              <a:buNone/>
            </a:pPr>
            <a:r>
              <a:rPr lang="en-CA" dirty="0">
                <a:hlinkClick r:id="rId2"/>
              </a:rPr>
              <a:t>https://twitter.com/altausterity</a:t>
            </a:r>
            <a:endParaRPr lang="en-CA" dirty="0"/>
          </a:p>
          <a:p>
            <a:pPr marL="0" indent="0" algn="ctr">
              <a:buNone/>
            </a:pPr>
            <a:r>
              <a:rPr lang="en-CA" i="1" dirty="0"/>
              <a:t>#</a:t>
            </a:r>
            <a:r>
              <a:rPr lang="en-CA" i="1" dirty="0" err="1" smtClean="0"/>
              <a:t>altausterity</a:t>
            </a:r>
            <a:endParaRPr lang="en-CA" i="1" dirty="0"/>
          </a:p>
        </p:txBody>
      </p:sp>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2142" y="5698038"/>
            <a:ext cx="4349858" cy="1159962"/>
          </a:xfrm>
          <a:prstGeom prst="rect">
            <a:avLst/>
          </a:prstGeom>
        </p:spPr>
      </p:pic>
    </p:spTree>
    <p:extLst>
      <p:ext uri="{BB962C8B-B14F-4D97-AF65-F5344CB8AC3E}">
        <p14:creationId xmlns:p14="http://schemas.microsoft.com/office/powerpoint/2010/main" val="3766008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Introduction</a:t>
            </a:r>
            <a:endParaRPr lang="en-CA" dirty="0"/>
          </a:p>
        </p:txBody>
      </p:sp>
      <p:sp>
        <p:nvSpPr>
          <p:cNvPr id="3" name="Content Placeholder 2"/>
          <p:cNvSpPr>
            <a:spLocks noGrp="1"/>
          </p:cNvSpPr>
          <p:nvPr>
            <p:ph idx="1"/>
          </p:nvPr>
        </p:nvSpPr>
        <p:spPr/>
        <p:txBody>
          <a:bodyPr/>
          <a:lstStyle/>
          <a:p>
            <a:r>
              <a:rPr lang="en-CA" dirty="0" smtClean="0"/>
              <a:t>Austerity typically = policy practices to reduce deficits/debt;</a:t>
            </a:r>
          </a:p>
          <a:p>
            <a:r>
              <a:rPr lang="en-CA" dirty="0" err="1" smtClean="0"/>
              <a:t>AltAusterity’s</a:t>
            </a:r>
            <a:r>
              <a:rPr lang="en-CA" dirty="0" smtClean="0"/>
              <a:t> goal: </a:t>
            </a:r>
            <a:r>
              <a:rPr lang="en-CA" dirty="0" smtClean="0"/>
              <a:t>encourage debate among policy makers and influencers re: the assumptions, impacts, alts to austerity;</a:t>
            </a:r>
          </a:p>
          <a:p>
            <a:r>
              <a:rPr lang="en-CA" dirty="0" smtClean="0"/>
              <a:t>To achieve above, need to understand why austerity at times internalized as ‘common sense’;</a:t>
            </a:r>
          </a:p>
          <a:p>
            <a:r>
              <a:rPr lang="en-CA" dirty="0" smtClean="0"/>
              <a:t>Will examine cognitive dimensions to austerity, why it may become common sense, and how to encourage rational deliberation.</a:t>
            </a:r>
            <a:endParaRPr lang="en-CA" dirty="0"/>
          </a:p>
        </p:txBody>
      </p:sp>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2142" y="5698038"/>
            <a:ext cx="4349858" cy="1159962"/>
          </a:xfrm>
          <a:prstGeom prst="rect">
            <a:avLst/>
          </a:prstGeom>
        </p:spPr>
      </p:pic>
    </p:spTree>
    <p:extLst>
      <p:ext uri="{BB962C8B-B14F-4D97-AF65-F5344CB8AC3E}">
        <p14:creationId xmlns:p14="http://schemas.microsoft.com/office/powerpoint/2010/main" val="2044931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a:t>
            </a:r>
            <a:endParaRPr lang="en-CA" dirty="0"/>
          </a:p>
        </p:txBody>
      </p:sp>
      <p:sp>
        <p:nvSpPr>
          <p:cNvPr id="3" name="Content Placeholder 2"/>
          <p:cNvSpPr>
            <a:spLocks noGrp="1"/>
          </p:cNvSpPr>
          <p:nvPr>
            <p:ph idx="1"/>
          </p:nvPr>
        </p:nvSpPr>
        <p:spPr/>
        <p:txBody>
          <a:bodyPr>
            <a:normAutofit/>
          </a:bodyPr>
          <a:lstStyle/>
          <a:p>
            <a:r>
              <a:rPr lang="en-CA" sz="2800" dirty="0"/>
              <a:t>Policy and political context of austerity in Canada;</a:t>
            </a:r>
          </a:p>
          <a:p>
            <a:r>
              <a:rPr lang="en-CA" sz="2800" dirty="0"/>
              <a:t>Cognitive foundations of ‘common sense’ ideas;</a:t>
            </a:r>
          </a:p>
          <a:p>
            <a:r>
              <a:rPr lang="en-CA" sz="2800" dirty="0"/>
              <a:t>The historical-cultural roots of austerity;</a:t>
            </a:r>
          </a:p>
          <a:p>
            <a:r>
              <a:rPr lang="en-CA" sz="2800" dirty="0"/>
              <a:t>Approaches to ‘dislodging stuck ideas’. </a:t>
            </a:r>
            <a:endParaRPr lang="en-CA" sz="2800" dirty="0"/>
          </a:p>
        </p:txBody>
      </p:sp>
      <p:pic>
        <p:nvPicPr>
          <p:cNvPr id="4" name="Content Placeholder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2142" y="5698038"/>
            <a:ext cx="4349858" cy="1159962"/>
          </a:xfrm>
          <a:prstGeom prst="rect">
            <a:avLst/>
          </a:prstGeom>
        </p:spPr>
      </p:pic>
    </p:spTree>
    <p:extLst>
      <p:ext uri="{BB962C8B-B14F-4D97-AF65-F5344CB8AC3E}">
        <p14:creationId xmlns:p14="http://schemas.microsoft.com/office/powerpoint/2010/main" val="22248065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Context of Austerity</a:t>
            </a:r>
            <a:endParaRPr lang="en-CA" dirty="0"/>
          </a:p>
        </p:txBody>
      </p:sp>
      <p:sp>
        <p:nvSpPr>
          <p:cNvPr id="3" name="Content Placeholder 2"/>
          <p:cNvSpPr>
            <a:spLocks noGrp="1"/>
          </p:cNvSpPr>
          <p:nvPr>
            <p:ph idx="1"/>
          </p:nvPr>
        </p:nvSpPr>
        <p:spPr/>
        <p:txBody>
          <a:bodyPr>
            <a:normAutofit/>
          </a:bodyPr>
          <a:lstStyle/>
          <a:p>
            <a:r>
              <a:rPr lang="en-US" sz="2800" dirty="0"/>
              <a:t>Austerity </a:t>
            </a:r>
            <a:r>
              <a:rPr lang="en-US" sz="2800" dirty="0" smtClean="0"/>
              <a:t>= more than retrenchment</a:t>
            </a:r>
          </a:p>
          <a:p>
            <a:r>
              <a:rPr lang="en-US" sz="2800" dirty="0" smtClean="0"/>
              <a:t>Canada: federal transfers restructured and reduced = subnational cuts</a:t>
            </a:r>
          </a:p>
          <a:p>
            <a:r>
              <a:rPr lang="en-US" sz="2800" dirty="0" smtClean="0"/>
              <a:t>Also: P3s, privatization, outsourcing, corporate tax cuts/subsidies</a:t>
            </a:r>
          </a:p>
          <a:p>
            <a:r>
              <a:rPr lang="en-US" sz="2800" dirty="0" smtClean="0"/>
              <a:t>Surface: less interest in austerity in Canada in past few years</a:t>
            </a:r>
          </a:p>
        </p:txBody>
      </p:sp>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2142" y="5698038"/>
            <a:ext cx="4349858" cy="1159962"/>
          </a:xfrm>
          <a:prstGeom prst="rect">
            <a:avLst/>
          </a:prstGeom>
        </p:spPr>
      </p:pic>
    </p:spTree>
    <p:extLst>
      <p:ext uri="{BB962C8B-B14F-4D97-AF65-F5344CB8AC3E}">
        <p14:creationId xmlns:p14="http://schemas.microsoft.com/office/powerpoint/2010/main" val="2036318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endParaRPr lang="en-CA"/>
          </a:p>
        </p:txBody>
      </p:sp>
      <p:pic>
        <p:nvPicPr>
          <p:cNvPr id="4" name="Picture 3" descr="C:\Users\Sorin\AppData\Local\Temp\msohtmlclip1\02\clip_image001.png"/>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p:spPr>
      </p:pic>
    </p:spTree>
    <p:extLst>
      <p:ext uri="{BB962C8B-B14F-4D97-AF65-F5344CB8AC3E}">
        <p14:creationId xmlns:p14="http://schemas.microsoft.com/office/powerpoint/2010/main" val="21225677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Foundations of ‘Common Sense’</a:t>
            </a:r>
            <a:endParaRPr lang="en-CA" dirty="0"/>
          </a:p>
        </p:txBody>
      </p:sp>
      <p:sp>
        <p:nvSpPr>
          <p:cNvPr id="3" name="Content Placeholder 2"/>
          <p:cNvSpPr>
            <a:spLocks noGrp="1"/>
          </p:cNvSpPr>
          <p:nvPr>
            <p:ph idx="1"/>
          </p:nvPr>
        </p:nvSpPr>
        <p:spPr/>
        <p:txBody>
          <a:bodyPr>
            <a:normAutofit fontScale="92500"/>
          </a:bodyPr>
          <a:lstStyle/>
          <a:p>
            <a:r>
              <a:rPr lang="en-CA" dirty="0" smtClean="0"/>
              <a:t>I</a:t>
            </a:r>
            <a:r>
              <a:rPr lang="en-CA" dirty="0" smtClean="0"/>
              <a:t>nfo stored in memory as ‘schemas’ – shape how we perceive, evaluate, assume, interpret = basis of stereotypes, common sense;</a:t>
            </a:r>
          </a:p>
          <a:p>
            <a:r>
              <a:rPr lang="en-CA" dirty="0" smtClean="0"/>
              <a:t>S</a:t>
            </a:r>
            <a:r>
              <a:rPr lang="en-CA" dirty="0" smtClean="0"/>
              <a:t>trong schema = multiple facets, more easily activated = automatic cognition;</a:t>
            </a:r>
          </a:p>
          <a:p>
            <a:r>
              <a:rPr lang="en-CA" dirty="0"/>
              <a:t>If austerity repeated consistently = more likely to be internalized as ‘common sense’ (i.e. ‘automatic cognition’ or ‘automaticity’);</a:t>
            </a:r>
          </a:p>
          <a:p>
            <a:r>
              <a:rPr lang="en-CA" dirty="0"/>
              <a:t>= impediment to rational deliberation because auto-cog is unconscious, has greater retention, harder to alter once learned, precedes + informs rational </a:t>
            </a:r>
            <a:r>
              <a:rPr lang="en-CA" dirty="0" smtClean="0"/>
              <a:t>thought</a:t>
            </a:r>
            <a:r>
              <a:rPr lang="en-CA" dirty="0"/>
              <a:t>.</a:t>
            </a:r>
            <a:endParaRPr lang="en-CA" dirty="0" smtClean="0"/>
          </a:p>
          <a:p>
            <a:endParaRPr lang="en-CA" dirty="0"/>
          </a:p>
        </p:txBody>
      </p:sp>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2142" y="5698038"/>
            <a:ext cx="4349858" cy="1159962"/>
          </a:xfrm>
          <a:prstGeom prst="rect">
            <a:avLst/>
          </a:prstGeom>
        </p:spPr>
      </p:pic>
    </p:spTree>
    <p:extLst>
      <p:ext uri="{BB962C8B-B14F-4D97-AF65-F5344CB8AC3E}">
        <p14:creationId xmlns:p14="http://schemas.microsoft.com/office/powerpoint/2010/main" val="1504179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Salience of Austerity</a:t>
            </a:r>
            <a:endParaRPr lang="en-CA" dirty="0"/>
          </a:p>
        </p:txBody>
      </p:sp>
      <p:sp>
        <p:nvSpPr>
          <p:cNvPr id="3" name="Content Placeholder 2"/>
          <p:cNvSpPr>
            <a:spLocks noGrp="1"/>
          </p:cNvSpPr>
          <p:nvPr>
            <p:ph idx="1"/>
          </p:nvPr>
        </p:nvSpPr>
        <p:spPr/>
        <p:txBody>
          <a:bodyPr>
            <a:normAutofit/>
          </a:bodyPr>
          <a:lstStyle/>
          <a:p>
            <a:r>
              <a:rPr lang="en-US" dirty="0" smtClean="0"/>
              <a:t>Auto-cog = </a:t>
            </a:r>
            <a:r>
              <a:rPr lang="en-US" i="1" dirty="0" smtClean="0"/>
              <a:t>how </a:t>
            </a:r>
            <a:r>
              <a:rPr lang="en-US" dirty="0" smtClean="0"/>
              <a:t>‘common sense’ develops, but </a:t>
            </a:r>
            <a:r>
              <a:rPr lang="en-US" i="1" dirty="0" smtClean="0"/>
              <a:t>what </a:t>
            </a:r>
            <a:r>
              <a:rPr lang="en-US" dirty="0" smtClean="0"/>
              <a:t>is internalized also important to encouraging rational deliberation;</a:t>
            </a:r>
          </a:p>
          <a:p>
            <a:r>
              <a:rPr lang="en-US" dirty="0"/>
              <a:t>Austerity schema made up of concepts, feelings, reactions which may be informed </a:t>
            </a:r>
            <a:r>
              <a:rPr lang="en-US" dirty="0" smtClean="0"/>
              <a:t>by historically salient ideas…</a:t>
            </a:r>
            <a:endParaRPr lang="en-CA" dirty="0"/>
          </a:p>
          <a:p>
            <a:r>
              <a:rPr lang="en-US" dirty="0" smtClean="0"/>
              <a:t>Individual responsibility, reduced consumption, self-discipline, threat to individual/community;</a:t>
            </a:r>
          </a:p>
          <a:p>
            <a:r>
              <a:rPr lang="en-US" dirty="0" smtClean="0"/>
              <a:t>Seen in: religion, healthcare, personal finance, personal health.</a:t>
            </a:r>
          </a:p>
        </p:txBody>
      </p:sp>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2142" y="5698038"/>
            <a:ext cx="4349858" cy="1159962"/>
          </a:xfrm>
          <a:prstGeom prst="rect">
            <a:avLst/>
          </a:prstGeom>
        </p:spPr>
      </p:pic>
    </p:spTree>
    <p:extLst>
      <p:ext uri="{BB962C8B-B14F-4D97-AF65-F5344CB8AC3E}">
        <p14:creationId xmlns:p14="http://schemas.microsoft.com/office/powerpoint/2010/main" val="2713623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Salience of Austerity</a:t>
            </a:r>
            <a:endParaRPr lang="en-CA" dirty="0"/>
          </a:p>
        </p:txBody>
      </p:sp>
      <p:sp>
        <p:nvSpPr>
          <p:cNvPr id="3" name="Content Placeholder 2"/>
          <p:cNvSpPr>
            <a:spLocks noGrp="1"/>
          </p:cNvSpPr>
          <p:nvPr>
            <p:ph idx="1"/>
          </p:nvPr>
        </p:nvSpPr>
        <p:spPr/>
        <p:txBody>
          <a:bodyPr>
            <a:normAutofit lnSpcReduction="10000"/>
          </a:bodyPr>
          <a:lstStyle/>
          <a:p>
            <a:r>
              <a:rPr lang="en-US" dirty="0" smtClean="0"/>
              <a:t>Austerity discourses remain prevalent in Canada in politics, media, public opinion;</a:t>
            </a:r>
          </a:p>
          <a:p>
            <a:r>
              <a:rPr lang="en-US" dirty="0" smtClean="0"/>
              <a:t>e.g. federal budgets of an ‘activist’ government, political campaigning, news stories on minutia of public spending;</a:t>
            </a:r>
          </a:p>
          <a:p>
            <a:r>
              <a:rPr lang="en-US" dirty="0" smtClean="0"/>
              <a:t>Does not mean austerity is ‘common sense’ for all or that public spending is above scrutiny, but consistent repetition of similar ideas across time/contexts = greater chance of building strong austerity schema = impede rational deliberation on topic.</a:t>
            </a:r>
            <a:endParaRPr lang="en-CA" dirty="0"/>
          </a:p>
        </p:txBody>
      </p:sp>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2142" y="5698038"/>
            <a:ext cx="4349858" cy="1159962"/>
          </a:xfrm>
          <a:prstGeom prst="rect">
            <a:avLst/>
          </a:prstGeom>
        </p:spPr>
      </p:pic>
    </p:spTree>
    <p:extLst>
      <p:ext uri="{BB962C8B-B14F-4D97-AF65-F5344CB8AC3E}">
        <p14:creationId xmlns:p14="http://schemas.microsoft.com/office/powerpoint/2010/main" val="2952656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Addressing Automatic Cognition</a:t>
            </a:r>
            <a:endParaRPr lang="en-CA" dirty="0"/>
          </a:p>
        </p:txBody>
      </p:sp>
      <p:sp>
        <p:nvSpPr>
          <p:cNvPr id="3" name="Content Placeholder 2"/>
          <p:cNvSpPr>
            <a:spLocks noGrp="1"/>
          </p:cNvSpPr>
          <p:nvPr>
            <p:ph idx="1"/>
          </p:nvPr>
        </p:nvSpPr>
        <p:spPr/>
        <p:txBody>
          <a:bodyPr>
            <a:noAutofit/>
          </a:bodyPr>
          <a:lstStyle/>
          <a:p>
            <a:r>
              <a:rPr lang="en-US" sz="2800" dirty="0" smtClean="0"/>
              <a:t>Insights from cognitive psych/therapy, social psych on schema change shown to weaken automatic cognition + encourage rational deliberation; </a:t>
            </a:r>
          </a:p>
          <a:p>
            <a:r>
              <a:rPr lang="en-US" sz="2800" dirty="0" smtClean="0"/>
              <a:t>Overall, re</a:t>
            </a:r>
            <a:r>
              <a:rPr lang="en-CA" sz="2800" dirty="0" smtClean="0"/>
              <a:t>petition + consistency of…</a:t>
            </a:r>
          </a:p>
          <a:p>
            <a:pPr lvl="1"/>
            <a:r>
              <a:rPr lang="en-CA" sz="2400" dirty="0" smtClean="0"/>
              <a:t>Deficiencies of entrenched schema;</a:t>
            </a:r>
          </a:p>
          <a:p>
            <a:pPr lvl="1"/>
            <a:r>
              <a:rPr lang="en-CA" sz="2400" dirty="0" smtClean="0"/>
              <a:t>Alternative schema;</a:t>
            </a:r>
          </a:p>
          <a:p>
            <a:pPr lvl="1"/>
            <a:r>
              <a:rPr lang="en-CA" sz="2400" dirty="0" smtClean="0"/>
              <a:t>Metacognition.</a:t>
            </a:r>
            <a:endParaRPr lang="en-US" sz="2400" dirty="0"/>
          </a:p>
        </p:txBody>
      </p:sp>
      <p:pic>
        <p:nvPicPr>
          <p:cNvPr id="4" name="Content Placeholder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42142" y="5698038"/>
            <a:ext cx="4349858" cy="1159962"/>
          </a:xfrm>
          <a:prstGeom prst="rect">
            <a:avLst/>
          </a:prstGeom>
        </p:spPr>
      </p:pic>
    </p:spTree>
    <p:extLst>
      <p:ext uri="{BB962C8B-B14F-4D97-AF65-F5344CB8AC3E}">
        <p14:creationId xmlns:p14="http://schemas.microsoft.com/office/powerpoint/2010/main" val="16602224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Custom 6">
      <a:dk1>
        <a:sysClr val="windowText" lastClr="000000"/>
      </a:dk1>
      <a:lt1>
        <a:sysClr val="window" lastClr="FFFFFF"/>
      </a:lt1>
      <a:dk2>
        <a:srgbClr val="212121"/>
      </a:dk2>
      <a:lt2>
        <a:srgbClr val="CDD0D1"/>
      </a:lt2>
      <a:accent1>
        <a:srgbClr val="990033"/>
      </a:accent1>
      <a:accent2>
        <a:srgbClr val="C00000"/>
      </a:accent2>
      <a:accent3>
        <a:srgbClr val="EAAC35"/>
      </a:accent3>
      <a:accent4>
        <a:srgbClr val="9BAF68"/>
      </a:accent4>
      <a:accent5>
        <a:srgbClr val="68B9A6"/>
      </a:accent5>
      <a:accent6>
        <a:srgbClr val="50B1D4"/>
      </a:accent6>
      <a:hlink>
        <a:srgbClr val="990033"/>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5992</TotalTime>
  <Words>2311</Words>
  <Application>Microsoft Office PowerPoint</Application>
  <PresentationFormat>Widescreen</PresentationFormat>
  <Paragraphs>134</Paragraphs>
  <Slides>14</Slides>
  <Notes>11</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Corbel</vt:lpstr>
      <vt:lpstr>Parallax</vt:lpstr>
      <vt:lpstr>Cognitive Psychology and the Salience of Austerity</vt:lpstr>
      <vt:lpstr>Introduction</vt:lpstr>
      <vt:lpstr>Presentation</vt:lpstr>
      <vt:lpstr>Context of Austerity</vt:lpstr>
      <vt:lpstr>PowerPoint Presentation</vt:lpstr>
      <vt:lpstr>Cognitive Foundations of ‘Common Sense’</vt:lpstr>
      <vt:lpstr>Salience of Austerity</vt:lpstr>
      <vt:lpstr>Salience of Austerity</vt:lpstr>
      <vt:lpstr>Addressing Automatic Cognition</vt:lpstr>
      <vt:lpstr>Addressing Automatic Cognition </vt:lpstr>
      <vt:lpstr>Addressing Automatic Cognition</vt:lpstr>
      <vt:lpstr>Application</vt:lpstr>
      <vt:lpstr>Discussion</vt:lpstr>
      <vt:lpstr>Join the Conversation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Austere Bodies</dc:title>
  <dc:creator>Sorin Mitrea</dc:creator>
  <cp:lastModifiedBy>Sorin Mitrea</cp:lastModifiedBy>
  <cp:revision>121</cp:revision>
  <dcterms:created xsi:type="dcterms:W3CDTF">2014-10-26T18:01:20Z</dcterms:created>
  <dcterms:modified xsi:type="dcterms:W3CDTF">2019-02-20T17:11:49Z</dcterms:modified>
</cp:coreProperties>
</file>